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itchFamily="34" charset="0"/>
      <p:regular r:id="rId22"/>
      <p:bold r:id="rId23"/>
      <p:italic r:id="rId24"/>
      <p:boldItalic r:id="rId25"/>
    </p:embeddedFont>
    <p:embeddedFont>
      <p:font typeface="Canva Sans" charset="0"/>
      <p:regular r:id="rId26"/>
    </p:embeddedFont>
    <p:embeddedFont>
      <p:font typeface="Cardo" charset="-79"/>
      <p:regular r:id="rId27"/>
    </p:embeddedFont>
    <p:embeddedFont>
      <p:font typeface="Canva Sans Bold" charset="0"/>
      <p:regular r:id="rId28"/>
    </p:embeddedFont>
    <p:embeddedFont>
      <p:font typeface="Alice Bold Italics" charset="0"/>
      <p:regular r:id="rId29"/>
    </p:embeddedFont>
    <p:embeddedFont>
      <p:font typeface="Canva Sans Bold Italics" charset="0"/>
      <p:regular r:id="rId30"/>
    </p:embeddedFont>
    <p:embeddedFont>
      <p:font typeface="Canva Sans Italics" charset="0"/>
      <p:regular r:id="rId31"/>
    </p:embeddedFont>
    <p:embeddedFont>
      <p:font typeface="Archivo Black" charset="0"/>
      <p:regular r:id="rId32"/>
    </p:embeddedFont>
    <p:embeddedFont>
      <p:font typeface="Alegreya Bold Italics"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77" d="100"/>
          <a:sy n="77" d="100"/>
        </p:scale>
        <p:origin x="-3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27.06.2023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GUIDED BY - DR. VIKAS PANDEY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Java Packages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getScreenSize(); Once you have the screen size as a Java Dimension object, you can get the height and width as follows: // the screen height screenSize. getHeight(); // the screen width screenSize.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SCREENSHOT OF ITS WORKING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CONCLUSION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t>
            </a:r>
          </a:p>
          <a:p>
            <a:r>
              <a:rPr lang="en-US"/>
              <a:t>Session 2022-23</a:t>
            </a:r>
          </a:p>
          <a:p>
            <a:r>
              <a:rPr lang="en-US"/>
              <a:t>UNDER THE GUIDANCE OF</a:t>
            </a:r>
          </a:p>
          <a:p>
            <a:r>
              <a:rPr lang="en-US"/>
              <a:t>DR. VIKAS PANDEY</a:t>
            </a:r>
          </a:p>
          <a:p>
            <a:r>
              <a:rPr lang="en-US"/>
              <a:t>(ASSISTANT PROFESSOR CSIT)</a:t>
            </a:r>
          </a:p>
          <a:p>
            <a:r>
              <a:rPr lang="en-US"/>
              <a:t>SUBMITTED TO</a:t>
            </a:r>
          </a:p>
          <a:p>
            <a:r>
              <a:rPr lang="en-US"/>
              <a:t>DR. A.K SAXENA</a:t>
            </a:r>
          </a:p>
          <a:p>
            <a:r>
              <a:rPr lang="en-US"/>
              <a:t>(HOD DEPARTMENT OF CSIT)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DR VIKAS PANDEY</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COMPUTER VIRUS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 computer virus is a type of malware that attaches itself to other programs, self-replicates, and spreads from one computer to another. When a virus infects a computer, it makes copies of itself and attaches to other files or documents. It then modifies those files and continues to spread</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VIRUS TYPES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It is a harmless virus developed in Java.</a:t>
            </a:r>
          </a:p>
          <a:p>
            <a:endParaRPr lang="en-US"/>
          </a:p>
          <a:p>
            <a:r>
              <a:rPr lang="en-US"/>
              <a:t>When this virus runs in any system, many pop up windows are displayed on the screen. It also disturbs your mouse cursor and keyboard, during running of this virus your mouse cursor makes random movement and keyboard stops working. This virus does not harm your computer until you run it in an infinite loop.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characteristics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CODE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4.jpeg"/><Relationship Id="rId7" Type="http://schemas.openxmlformats.org/officeDocument/2006/relationships/image" Target="../media/image5.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9.svg"/></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5.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9.sv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5.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10" Type="http://schemas.openxmlformats.org/officeDocument/2006/relationships/image" Target="../media/image19.svg"/><Relationship Id="rId4" Type="http://schemas.openxmlformats.org/officeDocument/2006/relationships/image" Target="../media/image2.png"/><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5.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9.sv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9.sv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5.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10" Type="http://schemas.openxmlformats.org/officeDocument/2006/relationships/image" Target="../media/image16.png"/><Relationship Id="rId4" Type="http://schemas.openxmlformats.org/officeDocument/2006/relationships/image" Target="../media/image2.png"/><Relationship Id="rId9" Type="http://schemas.openxmlformats.org/officeDocument/2006/relationships/image" Target="../media/image19.sv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5.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9.svg"/></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5.sv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10"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5.jpe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1.svg"/><Relationship Id="rId5" Type="http://schemas.openxmlformats.org/officeDocument/2006/relationships/image" Target="../media/image3.sv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5.jpeg"/><Relationship Id="rId7"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5.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8081519" y="175746"/>
            <a:ext cx="2774040" cy="2774040"/>
          </a:xfrm>
          <a:custGeom>
            <a:avLst/>
            <a:gdLst/>
            <a:ahLst/>
            <a:cxnLst/>
            <a:rect l="l" t="t" r="r" b="b"/>
            <a:pathLst>
              <a:path w="2774040" h="2774040">
                <a:moveTo>
                  <a:pt x="0" y="0"/>
                </a:moveTo>
                <a:lnTo>
                  <a:pt x="2774040" y="0"/>
                </a:lnTo>
                <a:lnTo>
                  <a:pt x="2774040" y="2774041"/>
                </a:lnTo>
                <a:lnTo>
                  <a:pt x="0" y="2774041"/>
                </a:lnTo>
                <a:lnTo>
                  <a:pt x="0" y="0"/>
                </a:lnTo>
                <a:close/>
              </a:path>
            </a:pathLst>
          </a:custGeom>
          <a:blipFill>
            <a:blip r:embed="rId8"/>
            <a:stretch>
              <a:fillRect/>
            </a:stretch>
          </a:blipFill>
        </p:spPr>
      </p:sp>
      <p:sp>
        <p:nvSpPr>
          <p:cNvPr id="6" name="TextBox 6"/>
          <p:cNvSpPr txBox="1"/>
          <p:nvPr/>
        </p:nvSpPr>
        <p:spPr>
          <a:xfrm>
            <a:off x="2709507" y="3117727"/>
            <a:ext cx="13071277" cy="778833"/>
          </a:xfrm>
          <a:prstGeom prst="rect">
            <a:avLst/>
          </a:prstGeom>
        </p:spPr>
        <p:txBody>
          <a:bodyPr lIns="0" tIns="0" rIns="0" bIns="0" rtlCol="0" anchor="t">
            <a:spAutoFit/>
          </a:bodyPr>
          <a:lstStyle/>
          <a:p>
            <a:pPr algn="ctr">
              <a:lnSpc>
                <a:spcPts val="6422"/>
              </a:lnSpc>
              <a:spcBef>
                <a:spcPct val="0"/>
              </a:spcBef>
            </a:pPr>
            <a:r>
              <a:rPr lang="en-US" sz="4587">
                <a:solidFill>
                  <a:srgbClr val="D9D9D9"/>
                </a:solidFill>
                <a:latin typeface="Canva Sans"/>
              </a:rPr>
              <a:t>GURU GHASIDAS UNIVERSITY KONI, BILASPUR</a:t>
            </a:r>
          </a:p>
        </p:txBody>
      </p:sp>
      <p:sp>
        <p:nvSpPr>
          <p:cNvPr id="7" name="TextBox 7"/>
          <p:cNvSpPr txBox="1"/>
          <p:nvPr/>
        </p:nvSpPr>
        <p:spPr>
          <a:xfrm>
            <a:off x="2709507" y="4262020"/>
            <a:ext cx="13171164" cy="587697"/>
          </a:xfrm>
          <a:prstGeom prst="rect">
            <a:avLst/>
          </a:prstGeom>
        </p:spPr>
        <p:txBody>
          <a:bodyPr lIns="0" tIns="0" rIns="0" bIns="0" rtlCol="0" anchor="t">
            <a:spAutoFit/>
          </a:bodyPr>
          <a:lstStyle/>
          <a:p>
            <a:pPr algn="ctr">
              <a:lnSpc>
                <a:spcPts val="4882"/>
              </a:lnSpc>
              <a:spcBef>
                <a:spcPct val="0"/>
              </a:spcBef>
            </a:pPr>
            <a:r>
              <a:rPr lang="en-US" sz="3487">
                <a:solidFill>
                  <a:srgbClr val="D4CAC0"/>
                </a:solidFill>
                <a:latin typeface="Canva Sans"/>
              </a:rPr>
              <a:t>Department of Computer Science &amp; Information Technology</a:t>
            </a:r>
          </a:p>
        </p:txBody>
      </p:sp>
      <p:sp>
        <p:nvSpPr>
          <p:cNvPr id="8" name="TextBox 8"/>
          <p:cNvSpPr txBox="1"/>
          <p:nvPr/>
        </p:nvSpPr>
        <p:spPr>
          <a:xfrm>
            <a:off x="5498678" y="5601496"/>
            <a:ext cx="7290643" cy="679773"/>
          </a:xfrm>
          <a:prstGeom prst="rect">
            <a:avLst/>
          </a:prstGeom>
        </p:spPr>
        <p:txBody>
          <a:bodyPr lIns="0" tIns="0" rIns="0" bIns="0" rtlCol="0" anchor="t">
            <a:spAutoFit/>
          </a:bodyPr>
          <a:lstStyle/>
          <a:p>
            <a:pPr algn="ctr">
              <a:lnSpc>
                <a:spcPts val="5582"/>
              </a:lnSpc>
              <a:spcBef>
                <a:spcPct val="0"/>
              </a:spcBef>
            </a:pPr>
            <a:r>
              <a:rPr lang="en-US" sz="3987" u="sng">
                <a:solidFill>
                  <a:srgbClr val="D4CAC0"/>
                </a:solidFill>
                <a:latin typeface="Canva Sans Bold"/>
              </a:rPr>
              <a:t>MINOR        PROJECT      WORK</a:t>
            </a:r>
          </a:p>
        </p:txBody>
      </p:sp>
      <p:sp>
        <p:nvSpPr>
          <p:cNvPr id="9" name="TextBox 9"/>
          <p:cNvSpPr txBox="1"/>
          <p:nvPr/>
        </p:nvSpPr>
        <p:spPr>
          <a:xfrm>
            <a:off x="6198720" y="6471769"/>
            <a:ext cx="6192738" cy="580712"/>
          </a:xfrm>
          <a:prstGeom prst="rect">
            <a:avLst/>
          </a:prstGeom>
        </p:spPr>
        <p:txBody>
          <a:bodyPr lIns="0" tIns="0" rIns="0" bIns="0" rtlCol="0" anchor="t">
            <a:spAutoFit/>
          </a:bodyPr>
          <a:lstStyle/>
          <a:p>
            <a:pPr algn="ctr">
              <a:lnSpc>
                <a:spcPts val="4742"/>
              </a:lnSpc>
              <a:spcBef>
                <a:spcPct val="0"/>
              </a:spcBef>
            </a:pPr>
            <a:r>
              <a:rPr lang="en-US" sz="3387">
                <a:solidFill>
                  <a:srgbClr val="D4CAC0"/>
                </a:solidFill>
                <a:latin typeface="Canva Sans Bold"/>
              </a:rPr>
              <a:t>PROJECT - COMPUTER VIRUS</a:t>
            </a:r>
          </a:p>
        </p:txBody>
      </p:sp>
      <p:sp>
        <p:nvSpPr>
          <p:cNvPr id="10" name="TextBox 10"/>
          <p:cNvSpPr txBox="1"/>
          <p:nvPr/>
        </p:nvSpPr>
        <p:spPr>
          <a:xfrm>
            <a:off x="315946" y="7936062"/>
            <a:ext cx="5022949" cy="347031"/>
          </a:xfrm>
          <a:prstGeom prst="rect">
            <a:avLst/>
          </a:prstGeom>
        </p:spPr>
        <p:txBody>
          <a:bodyPr lIns="0" tIns="0" rIns="0" bIns="0" rtlCol="0" anchor="t">
            <a:spAutoFit/>
          </a:bodyPr>
          <a:lstStyle/>
          <a:p>
            <a:pPr algn="ctr">
              <a:lnSpc>
                <a:spcPts val="2922"/>
              </a:lnSpc>
              <a:spcBef>
                <a:spcPct val="0"/>
              </a:spcBef>
            </a:pPr>
            <a:r>
              <a:rPr lang="en-US" sz="2087">
                <a:solidFill>
                  <a:srgbClr val="D4CAC0"/>
                </a:solidFill>
                <a:latin typeface="Canva Sans"/>
              </a:rPr>
              <a:t>PROJECT BY- UMESH KUMAR SHRIWAS</a:t>
            </a:r>
          </a:p>
        </p:txBody>
      </p:sp>
      <p:sp>
        <p:nvSpPr>
          <p:cNvPr id="11" name="TextBox 11"/>
          <p:cNvSpPr txBox="1"/>
          <p:nvPr/>
        </p:nvSpPr>
        <p:spPr>
          <a:xfrm>
            <a:off x="315946" y="8492643"/>
            <a:ext cx="2893814" cy="363541"/>
          </a:xfrm>
          <a:prstGeom prst="rect">
            <a:avLst/>
          </a:prstGeom>
        </p:spPr>
        <p:txBody>
          <a:bodyPr lIns="0" tIns="0" rIns="0" bIns="0" rtlCol="0" anchor="t">
            <a:spAutoFit/>
          </a:bodyPr>
          <a:lstStyle/>
          <a:p>
            <a:pPr algn="ctr">
              <a:lnSpc>
                <a:spcPts val="3062"/>
              </a:lnSpc>
              <a:spcBef>
                <a:spcPct val="0"/>
              </a:spcBef>
            </a:pPr>
            <a:r>
              <a:rPr lang="en-US" sz="2187">
                <a:solidFill>
                  <a:srgbClr val="D4CAC0"/>
                </a:solidFill>
                <a:latin typeface="Canva Sans"/>
              </a:rPr>
              <a:t>ROLL NO.-  20207063</a:t>
            </a:r>
          </a:p>
        </p:txBody>
      </p:sp>
      <p:sp>
        <p:nvSpPr>
          <p:cNvPr id="12" name="TextBox 12"/>
          <p:cNvSpPr txBox="1"/>
          <p:nvPr/>
        </p:nvSpPr>
        <p:spPr>
          <a:xfrm>
            <a:off x="315946" y="9065734"/>
            <a:ext cx="4033689" cy="347031"/>
          </a:xfrm>
          <a:prstGeom prst="rect">
            <a:avLst/>
          </a:prstGeom>
        </p:spPr>
        <p:txBody>
          <a:bodyPr lIns="0" tIns="0" rIns="0" bIns="0" rtlCol="0" anchor="t">
            <a:spAutoFit/>
          </a:bodyPr>
          <a:lstStyle/>
          <a:p>
            <a:pPr algn="ctr">
              <a:lnSpc>
                <a:spcPts val="2922"/>
              </a:lnSpc>
              <a:spcBef>
                <a:spcPct val="0"/>
              </a:spcBef>
            </a:pPr>
            <a:r>
              <a:rPr lang="en-US" sz="2087">
                <a:solidFill>
                  <a:srgbClr val="D4CAC0"/>
                </a:solidFill>
                <a:latin typeface="Canva Sans"/>
              </a:rPr>
              <a:t>CLASS - B.Sc  C.S. 6th Semester</a:t>
            </a:r>
          </a:p>
        </p:txBody>
      </p:sp>
      <p:sp>
        <p:nvSpPr>
          <p:cNvPr id="13" name="TextBox 13"/>
          <p:cNvSpPr txBox="1"/>
          <p:nvPr/>
        </p:nvSpPr>
        <p:spPr>
          <a:xfrm>
            <a:off x="315946" y="9624292"/>
            <a:ext cx="3668911" cy="347031"/>
          </a:xfrm>
          <a:prstGeom prst="rect">
            <a:avLst/>
          </a:prstGeom>
        </p:spPr>
        <p:txBody>
          <a:bodyPr lIns="0" tIns="0" rIns="0" bIns="0" rtlCol="0" anchor="t">
            <a:spAutoFit/>
          </a:bodyPr>
          <a:lstStyle/>
          <a:p>
            <a:pPr algn="ctr">
              <a:lnSpc>
                <a:spcPts val="2922"/>
              </a:lnSpc>
              <a:spcBef>
                <a:spcPct val="0"/>
              </a:spcBef>
            </a:pPr>
            <a:r>
              <a:rPr lang="en-US" sz="2087">
                <a:solidFill>
                  <a:srgbClr val="D4CAC0"/>
                </a:solidFill>
                <a:latin typeface="Canva Sans"/>
              </a:rPr>
              <a:t>ENROLL NO.- GGV/20/05163</a:t>
            </a:r>
          </a:p>
        </p:txBody>
      </p:sp>
      <p:sp>
        <p:nvSpPr>
          <p:cNvPr id="14" name="TextBox 14"/>
          <p:cNvSpPr txBox="1"/>
          <p:nvPr/>
        </p:nvSpPr>
        <p:spPr>
          <a:xfrm>
            <a:off x="7209067" y="4799804"/>
            <a:ext cx="4072157" cy="620717"/>
          </a:xfrm>
          <a:prstGeom prst="rect">
            <a:avLst/>
          </a:prstGeom>
        </p:spPr>
        <p:txBody>
          <a:bodyPr lIns="0" tIns="0" rIns="0" bIns="0" rtlCol="0" anchor="t">
            <a:spAutoFit/>
          </a:bodyPr>
          <a:lstStyle/>
          <a:p>
            <a:pPr algn="ctr">
              <a:lnSpc>
                <a:spcPts val="5162"/>
              </a:lnSpc>
              <a:spcBef>
                <a:spcPct val="0"/>
              </a:spcBef>
            </a:pPr>
            <a:r>
              <a:rPr lang="en-US" sz="3687">
                <a:solidFill>
                  <a:srgbClr val="D4CAC0"/>
                </a:solidFill>
                <a:latin typeface="Canva Sans"/>
              </a:rPr>
              <a:t>2022-23</a:t>
            </a:r>
          </a:p>
        </p:txBody>
      </p:sp>
      <p:sp>
        <p:nvSpPr>
          <p:cNvPr id="15" name="TextBox 15"/>
          <p:cNvSpPr txBox="1"/>
          <p:nvPr/>
        </p:nvSpPr>
        <p:spPr>
          <a:xfrm>
            <a:off x="10837172" y="8473593"/>
            <a:ext cx="7450828" cy="505147"/>
          </a:xfrm>
          <a:prstGeom prst="rect">
            <a:avLst/>
          </a:prstGeom>
        </p:spPr>
        <p:txBody>
          <a:bodyPr lIns="0" tIns="0" rIns="0" bIns="0" rtlCol="0" anchor="t">
            <a:spAutoFit/>
          </a:bodyPr>
          <a:lstStyle/>
          <a:p>
            <a:pPr algn="ctr">
              <a:lnSpc>
                <a:spcPts val="4182"/>
              </a:lnSpc>
              <a:spcBef>
                <a:spcPct val="0"/>
              </a:spcBef>
            </a:pPr>
            <a:r>
              <a:rPr lang="en-US" sz="2987">
                <a:solidFill>
                  <a:srgbClr val="D4CAC0"/>
                </a:solidFill>
                <a:latin typeface="Canva Sans Bold"/>
              </a:rPr>
              <a:t>GUIDED BY - DR. VIKAS PANDEY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263191" y="240632"/>
            <a:ext cx="3018761" cy="1554662"/>
          </a:xfrm>
          <a:custGeom>
            <a:avLst/>
            <a:gdLst/>
            <a:ahLst/>
            <a:cxnLst/>
            <a:rect l="l" t="t" r="r" b="b"/>
            <a:pathLst>
              <a:path w="3018761" h="1554662">
                <a:moveTo>
                  <a:pt x="0" y="0"/>
                </a:moveTo>
                <a:lnTo>
                  <a:pt x="3018761" y="0"/>
                </a:lnTo>
                <a:lnTo>
                  <a:pt x="3018761" y="1554661"/>
                </a:lnTo>
                <a:lnTo>
                  <a:pt x="0" y="1554661"/>
                </a:lnTo>
                <a:lnTo>
                  <a:pt x="0" y="0"/>
                </a:lnTo>
                <a:close/>
              </a:path>
            </a:pathLst>
          </a:custGeom>
          <a:blipFill>
            <a:blip r:embed="rId7">
              <a:alphaModFix amt="43000"/>
              <a:extLst>
                <a:ext uri="{96DAC541-7B7A-43D3-8B79-37D633B846F1}">
                  <asvg:svgBlip xmlns="" xmlns:asvg="http://schemas.microsoft.com/office/drawing/2016/SVG/main" r:embed="rId8"/>
                </a:ext>
              </a:extLst>
            </a:blip>
            <a:stretch>
              <a:fillRect/>
            </a:stretch>
          </a:blipFill>
        </p:spPr>
      </p:sp>
      <p:sp>
        <p:nvSpPr>
          <p:cNvPr id="6" name="TextBox 6"/>
          <p:cNvSpPr txBox="1"/>
          <p:nvPr/>
        </p:nvSpPr>
        <p:spPr>
          <a:xfrm>
            <a:off x="3763844" y="616424"/>
            <a:ext cx="10760313" cy="738828"/>
          </a:xfrm>
          <a:prstGeom prst="rect">
            <a:avLst/>
          </a:prstGeom>
        </p:spPr>
        <p:txBody>
          <a:bodyPr lIns="0" tIns="0" rIns="0" bIns="0" rtlCol="0" anchor="t">
            <a:spAutoFit/>
          </a:bodyPr>
          <a:lstStyle/>
          <a:p>
            <a:pPr algn="ctr">
              <a:lnSpc>
                <a:spcPts val="6002"/>
              </a:lnSpc>
              <a:spcBef>
                <a:spcPct val="0"/>
              </a:spcBef>
            </a:pPr>
            <a:r>
              <a:rPr lang="en-US" sz="4287">
                <a:solidFill>
                  <a:srgbClr val="7ED957"/>
                </a:solidFill>
                <a:latin typeface="Canva Sans Bold"/>
              </a:rPr>
              <a:t>Examples of Computer Virus -&gt;</a:t>
            </a:r>
          </a:p>
        </p:txBody>
      </p:sp>
      <p:sp>
        <p:nvSpPr>
          <p:cNvPr id="7" name="TextBox 7"/>
          <p:cNvSpPr txBox="1"/>
          <p:nvPr/>
        </p:nvSpPr>
        <p:spPr>
          <a:xfrm>
            <a:off x="-216568" y="2683002"/>
            <a:ext cx="18047368" cy="406087"/>
          </a:xfrm>
          <a:prstGeom prst="rect">
            <a:avLst/>
          </a:prstGeom>
        </p:spPr>
        <p:txBody>
          <a:bodyPr lIns="0" tIns="0" rIns="0" bIns="0" rtlCol="0" anchor="t">
            <a:spAutoFit/>
          </a:bodyPr>
          <a:lstStyle/>
          <a:p>
            <a:pPr marL="515427" lvl="1" indent="-257713" algn="ctr">
              <a:lnSpc>
                <a:spcPts val="3342"/>
              </a:lnSpc>
              <a:buFont typeface="Arial"/>
              <a:buChar char="•"/>
            </a:pPr>
            <a:r>
              <a:rPr lang="en-US" sz="2387" dirty="0">
                <a:solidFill>
                  <a:srgbClr val="7ED957"/>
                </a:solidFill>
                <a:latin typeface="Canva Sans"/>
              </a:rPr>
              <a:t>Morris Worm - One of the earliest and most pervasive computer virus, slowing down or crashing many machines.</a:t>
            </a:r>
          </a:p>
        </p:txBody>
      </p:sp>
      <p:sp>
        <p:nvSpPr>
          <p:cNvPr id="8" name="TextBox 8"/>
          <p:cNvSpPr txBox="1"/>
          <p:nvPr/>
        </p:nvSpPr>
        <p:spPr>
          <a:xfrm>
            <a:off x="-45118" y="3848100"/>
            <a:ext cx="18333118" cy="389577"/>
          </a:xfrm>
          <a:prstGeom prst="rect">
            <a:avLst/>
          </a:prstGeom>
        </p:spPr>
        <p:txBody>
          <a:bodyPr lIns="0" tIns="0" rIns="0" bIns="0" rtlCol="0" anchor="t">
            <a:spAutoFit/>
          </a:bodyPr>
          <a:lstStyle/>
          <a:p>
            <a:pPr marL="493837" lvl="1" indent="-246919" algn="ctr">
              <a:lnSpc>
                <a:spcPts val="3202"/>
              </a:lnSpc>
              <a:buFont typeface="Arial"/>
              <a:buChar char="•"/>
            </a:pPr>
            <a:r>
              <a:rPr lang="en-US" sz="2287" dirty="0" err="1">
                <a:solidFill>
                  <a:srgbClr val="7ED957"/>
                </a:solidFill>
                <a:latin typeface="Canva Sans"/>
              </a:rPr>
              <a:t>Nimda</a:t>
            </a:r>
            <a:r>
              <a:rPr lang="en-US" sz="2287" dirty="0">
                <a:solidFill>
                  <a:srgbClr val="7ED957"/>
                </a:solidFill>
                <a:latin typeface="Canva Sans"/>
              </a:rPr>
              <a:t> – This particular type of worm targeted web servers and computers running Microsoft Windows operating systems,</a:t>
            </a:r>
          </a:p>
        </p:txBody>
      </p:sp>
      <p:sp>
        <p:nvSpPr>
          <p:cNvPr id="9" name="TextBox 9"/>
          <p:cNvSpPr txBox="1"/>
          <p:nvPr/>
        </p:nvSpPr>
        <p:spPr>
          <a:xfrm>
            <a:off x="304800" y="4963937"/>
            <a:ext cx="17908379" cy="789627"/>
          </a:xfrm>
          <a:prstGeom prst="rect">
            <a:avLst/>
          </a:prstGeom>
        </p:spPr>
        <p:txBody>
          <a:bodyPr lIns="0" tIns="0" rIns="0" bIns="0" rtlCol="0" anchor="t">
            <a:spAutoFit/>
          </a:bodyPr>
          <a:lstStyle/>
          <a:p>
            <a:pPr marL="493837" lvl="1" indent="-246919" algn="ctr">
              <a:lnSpc>
                <a:spcPts val="3202"/>
              </a:lnSpc>
              <a:buFont typeface="Arial"/>
              <a:buChar char="•"/>
            </a:pPr>
            <a:r>
              <a:rPr lang="en-US" sz="2287" dirty="0">
                <a:solidFill>
                  <a:srgbClr val="7ED957"/>
                </a:solidFill>
                <a:latin typeface="Canva Sans"/>
              </a:rPr>
              <a:t>ILOVEYOU – A highly destructive worm that spread via email, disguised as a love confession and caused widespread damage in 2000 by overwriting files.</a:t>
            </a:r>
          </a:p>
        </p:txBody>
      </p:sp>
      <p:sp>
        <p:nvSpPr>
          <p:cNvPr id="10" name="TextBox 10"/>
          <p:cNvSpPr txBox="1"/>
          <p:nvPr/>
        </p:nvSpPr>
        <p:spPr>
          <a:xfrm>
            <a:off x="75197" y="6163139"/>
            <a:ext cx="15419878" cy="389577"/>
          </a:xfrm>
          <a:prstGeom prst="rect">
            <a:avLst/>
          </a:prstGeom>
        </p:spPr>
        <p:txBody>
          <a:bodyPr lIns="0" tIns="0" rIns="0" bIns="0" rtlCol="0" anchor="t">
            <a:spAutoFit/>
          </a:bodyPr>
          <a:lstStyle/>
          <a:p>
            <a:pPr marL="493837" lvl="1" indent="-246919" algn="ctr">
              <a:lnSpc>
                <a:spcPts val="3202"/>
              </a:lnSpc>
              <a:buFont typeface="Arial"/>
              <a:buChar char="•"/>
            </a:pPr>
            <a:r>
              <a:rPr lang="en-US" sz="2287">
                <a:solidFill>
                  <a:srgbClr val="7ED957"/>
                </a:solidFill>
                <a:latin typeface="Canva Sans"/>
              </a:rPr>
              <a:t>SQL Slammer  – A fast-spreading computer worm that exploited a vulnerability in Microsoft SQL Server.</a:t>
            </a:r>
          </a:p>
        </p:txBody>
      </p:sp>
      <p:sp>
        <p:nvSpPr>
          <p:cNvPr id="11" name="TextBox 11"/>
          <p:cNvSpPr txBox="1"/>
          <p:nvPr/>
        </p:nvSpPr>
        <p:spPr>
          <a:xfrm>
            <a:off x="75197" y="7108977"/>
            <a:ext cx="17908379" cy="789627"/>
          </a:xfrm>
          <a:prstGeom prst="rect">
            <a:avLst/>
          </a:prstGeom>
        </p:spPr>
        <p:txBody>
          <a:bodyPr lIns="0" tIns="0" rIns="0" bIns="0" rtlCol="0" anchor="t">
            <a:spAutoFit/>
          </a:bodyPr>
          <a:lstStyle/>
          <a:p>
            <a:pPr marL="493837" lvl="1" indent="-246919" algn="ctr">
              <a:lnSpc>
                <a:spcPts val="3202"/>
              </a:lnSpc>
              <a:buFont typeface="Arial"/>
              <a:buChar char="•"/>
            </a:pPr>
            <a:r>
              <a:rPr lang="en-US" sz="2287">
                <a:solidFill>
                  <a:srgbClr val="7ED957"/>
                </a:solidFill>
                <a:latin typeface="Canva Sans"/>
              </a:rPr>
              <a:t>CryptoLocker – This ransomware Trojan, which infected hundreds of thousands of computers in 2013, encrypted victims’ files and demanded a ransom for their decryption</a:t>
            </a:r>
          </a:p>
        </p:txBody>
      </p:sp>
      <p:sp>
        <p:nvSpPr>
          <p:cNvPr id="12" name="TextBox 12"/>
          <p:cNvSpPr txBox="1"/>
          <p:nvPr/>
        </p:nvSpPr>
        <p:spPr>
          <a:xfrm>
            <a:off x="75197" y="8311971"/>
            <a:ext cx="18137605" cy="789627"/>
          </a:xfrm>
          <a:prstGeom prst="rect">
            <a:avLst/>
          </a:prstGeom>
        </p:spPr>
        <p:txBody>
          <a:bodyPr lIns="0" tIns="0" rIns="0" bIns="0" rtlCol="0" anchor="t">
            <a:spAutoFit/>
          </a:bodyPr>
          <a:lstStyle/>
          <a:p>
            <a:pPr marL="493837" lvl="1" indent="-246919" algn="ctr">
              <a:lnSpc>
                <a:spcPts val="3202"/>
              </a:lnSpc>
              <a:buFont typeface="Arial"/>
              <a:buChar char="•"/>
            </a:pPr>
            <a:r>
              <a:rPr lang="en-US" sz="2287">
                <a:solidFill>
                  <a:srgbClr val="7ED957"/>
                </a:solidFill>
                <a:latin typeface="Canva Sans"/>
              </a:rPr>
              <a:t>Shlayer – A macOS-specific Trojan that primarily spreads through fake software updates and downloads, delivering adware and potentially unwanted programs since 2018.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530612" y="6836469"/>
            <a:ext cx="5505900" cy="3223454"/>
          </a:xfrm>
          <a:custGeom>
            <a:avLst/>
            <a:gdLst/>
            <a:ahLst/>
            <a:cxnLst/>
            <a:rect l="l" t="t" r="r" b="b"/>
            <a:pathLst>
              <a:path w="5505900" h="3223454">
                <a:moveTo>
                  <a:pt x="0" y="0"/>
                </a:moveTo>
                <a:lnTo>
                  <a:pt x="5505900" y="0"/>
                </a:lnTo>
                <a:lnTo>
                  <a:pt x="5505900" y="3223454"/>
                </a:lnTo>
                <a:lnTo>
                  <a:pt x="0" y="3223454"/>
                </a:lnTo>
                <a:lnTo>
                  <a:pt x="0" y="0"/>
                </a:lnTo>
                <a:close/>
              </a:path>
            </a:pathLst>
          </a:custGeom>
          <a:blipFill>
            <a:blip r:embed="rId5">
              <a:alphaModFix amt="6999"/>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12796" y="150395"/>
            <a:ext cx="2881528" cy="1483987"/>
          </a:xfrm>
          <a:custGeom>
            <a:avLst/>
            <a:gdLst/>
            <a:ahLst/>
            <a:cxnLst/>
            <a:rect l="l" t="t" r="r" b="b"/>
            <a:pathLst>
              <a:path w="2881528" h="1483987">
                <a:moveTo>
                  <a:pt x="0" y="0"/>
                </a:moveTo>
                <a:lnTo>
                  <a:pt x="2881528" y="0"/>
                </a:lnTo>
                <a:lnTo>
                  <a:pt x="2881528" y="1483986"/>
                </a:lnTo>
                <a:lnTo>
                  <a:pt x="0" y="1483986"/>
                </a:lnTo>
                <a:lnTo>
                  <a:pt x="0" y="0"/>
                </a:lnTo>
                <a:close/>
              </a:path>
            </a:pathLst>
          </a:custGeom>
          <a:blipFill>
            <a:blip r:embed="rId7">
              <a:alphaModFix amt="39000"/>
              <a:extLst>
                <a:ext uri="{96DAC541-7B7A-43D3-8B79-37D633B846F1}">
                  <asvg:svgBlip xmlns="" xmlns:asvg="http://schemas.microsoft.com/office/drawing/2016/SVG/main" r:embed="rId8"/>
                </a:ext>
              </a:extLst>
            </a:blip>
            <a:stretch>
              <a:fillRect/>
            </a:stretch>
          </a:blipFill>
        </p:spPr>
      </p:sp>
      <p:sp>
        <p:nvSpPr>
          <p:cNvPr id="6" name="TextBox 6"/>
          <p:cNvSpPr txBox="1"/>
          <p:nvPr/>
        </p:nvSpPr>
        <p:spPr>
          <a:xfrm>
            <a:off x="3344293" y="569964"/>
            <a:ext cx="10621848" cy="587697"/>
          </a:xfrm>
          <a:prstGeom prst="rect">
            <a:avLst/>
          </a:prstGeom>
        </p:spPr>
        <p:txBody>
          <a:bodyPr lIns="0" tIns="0" rIns="0" bIns="0" rtlCol="0" anchor="t">
            <a:spAutoFit/>
          </a:bodyPr>
          <a:lstStyle/>
          <a:p>
            <a:pPr algn="ctr">
              <a:lnSpc>
                <a:spcPts val="4882"/>
              </a:lnSpc>
              <a:spcBef>
                <a:spcPct val="0"/>
              </a:spcBef>
            </a:pPr>
            <a:r>
              <a:rPr lang="en-US" sz="3487" u="sng">
                <a:solidFill>
                  <a:srgbClr val="7ED957"/>
                </a:solidFill>
                <a:latin typeface="Canva Sans Bold"/>
              </a:rPr>
              <a:t>How to Remove a Computer Virus -&gt;</a:t>
            </a:r>
          </a:p>
        </p:txBody>
      </p:sp>
      <p:sp>
        <p:nvSpPr>
          <p:cNvPr id="7" name="TextBox 7"/>
          <p:cNvSpPr txBox="1"/>
          <p:nvPr/>
        </p:nvSpPr>
        <p:spPr>
          <a:xfrm>
            <a:off x="252648" y="1900040"/>
            <a:ext cx="17782704" cy="1189677"/>
          </a:xfrm>
          <a:prstGeom prst="rect">
            <a:avLst/>
          </a:prstGeom>
        </p:spPr>
        <p:txBody>
          <a:bodyPr lIns="0" tIns="0" rIns="0" bIns="0" rtlCol="0" anchor="t">
            <a:spAutoFit/>
          </a:bodyPr>
          <a:lstStyle/>
          <a:p>
            <a:pPr marL="493837" lvl="1" indent="-246919" algn="just">
              <a:lnSpc>
                <a:spcPts val="3202"/>
              </a:lnSpc>
              <a:buFont typeface="Arial"/>
              <a:buChar char="•"/>
            </a:pPr>
            <a:r>
              <a:rPr lang="en-US" sz="2287" u="sng">
                <a:solidFill>
                  <a:srgbClr val="7ED957"/>
                </a:solidFill>
                <a:latin typeface="Canva Sans Bold"/>
              </a:rPr>
              <a:t>Download and install antivirus software</a:t>
            </a:r>
            <a:r>
              <a:rPr lang="en-US" sz="2287">
                <a:solidFill>
                  <a:srgbClr val="7ED957"/>
                </a:solidFill>
                <a:latin typeface="Canva Sans Bold"/>
              </a:rPr>
              <a:t>: </a:t>
            </a:r>
            <a:r>
              <a:rPr lang="en-US" sz="2287">
                <a:solidFill>
                  <a:srgbClr val="7ED957"/>
                </a:solidFill>
                <a:latin typeface="Canva Sans"/>
              </a:rPr>
              <a:t>Assuming you don’t already have antivirus software installed, download and install a real-time and on-demand solution, if possible. A real-time malware scanner scans for viruses in the background while you use the computer. You must start the on-demand scanner whenever you want to scan your device.</a:t>
            </a:r>
          </a:p>
        </p:txBody>
      </p:sp>
      <p:sp>
        <p:nvSpPr>
          <p:cNvPr id="8" name="TextBox 8"/>
          <p:cNvSpPr txBox="1"/>
          <p:nvPr/>
        </p:nvSpPr>
        <p:spPr>
          <a:xfrm>
            <a:off x="252648" y="3445278"/>
            <a:ext cx="18035352" cy="789627"/>
          </a:xfrm>
          <a:prstGeom prst="rect">
            <a:avLst/>
          </a:prstGeom>
        </p:spPr>
        <p:txBody>
          <a:bodyPr lIns="0" tIns="0" rIns="0" bIns="0" rtlCol="0" anchor="t">
            <a:spAutoFit/>
          </a:bodyPr>
          <a:lstStyle/>
          <a:p>
            <a:pPr marL="493837" lvl="1" indent="-246919">
              <a:lnSpc>
                <a:spcPts val="3202"/>
              </a:lnSpc>
              <a:buFont typeface="Arial"/>
              <a:buChar char="•"/>
            </a:pPr>
            <a:r>
              <a:rPr lang="en-US" sz="2287" u="sng">
                <a:solidFill>
                  <a:srgbClr val="7ED957"/>
                </a:solidFill>
                <a:latin typeface="Canva Sans Bold"/>
              </a:rPr>
              <a:t>Disconnect from the internet:</a:t>
            </a:r>
            <a:r>
              <a:rPr lang="en-US" sz="2287" u="sng">
                <a:solidFill>
                  <a:srgbClr val="7ED957"/>
                </a:solidFill>
                <a:latin typeface="Canva Sans"/>
              </a:rPr>
              <a:t> </a:t>
            </a:r>
            <a:r>
              <a:rPr lang="en-US" sz="2287">
                <a:solidFill>
                  <a:srgbClr val="7ED957"/>
                </a:solidFill>
                <a:latin typeface="Canva Sans"/>
              </a:rPr>
              <a:t>Some computer viruses use the internet connection to spread, so it’s best to disconnect from the internet when removing a virus from your PC to prevent further damage.</a:t>
            </a:r>
          </a:p>
        </p:txBody>
      </p:sp>
      <p:sp>
        <p:nvSpPr>
          <p:cNvPr id="9" name="TextBox 9"/>
          <p:cNvSpPr txBox="1"/>
          <p:nvPr/>
        </p:nvSpPr>
        <p:spPr>
          <a:xfrm>
            <a:off x="252648" y="4590466"/>
            <a:ext cx="17259300" cy="789627"/>
          </a:xfrm>
          <a:prstGeom prst="rect">
            <a:avLst/>
          </a:prstGeom>
        </p:spPr>
        <p:txBody>
          <a:bodyPr lIns="0" tIns="0" rIns="0" bIns="0" rtlCol="0" anchor="t">
            <a:spAutoFit/>
          </a:bodyPr>
          <a:lstStyle/>
          <a:p>
            <a:pPr marL="493837" lvl="1" indent="-246919">
              <a:lnSpc>
                <a:spcPts val="3202"/>
              </a:lnSpc>
              <a:buFont typeface="Arial"/>
              <a:buChar char="•"/>
            </a:pPr>
            <a:r>
              <a:rPr lang="en-US" sz="2287" u="sng">
                <a:solidFill>
                  <a:srgbClr val="7ED957"/>
                </a:solidFill>
                <a:latin typeface="Canva Sans Bold"/>
              </a:rPr>
              <a:t>Delete any temporary files: </a:t>
            </a:r>
            <a:r>
              <a:rPr lang="en-US" sz="2287">
                <a:solidFill>
                  <a:srgbClr val="7ED957"/>
                </a:solidFill>
                <a:latin typeface="Canva Sans"/>
              </a:rPr>
              <a:t>Depending on the type of virus, deleting temporary files can also delete the virus, as some viruses are designed to initiate when your computer boots up.</a:t>
            </a:r>
          </a:p>
        </p:txBody>
      </p:sp>
      <p:sp>
        <p:nvSpPr>
          <p:cNvPr id="10" name="TextBox 10"/>
          <p:cNvSpPr txBox="1"/>
          <p:nvPr/>
        </p:nvSpPr>
        <p:spPr>
          <a:xfrm>
            <a:off x="252648" y="5689655"/>
            <a:ext cx="18035352" cy="789627"/>
          </a:xfrm>
          <a:prstGeom prst="rect">
            <a:avLst/>
          </a:prstGeom>
        </p:spPr>
        <p:txBody>
          <a:bodyPr lIns="0" tIns="0" rIns="0" bIns="0" rtlCol="0" anchor="t">
            <a:spAutoFit/>
          </a:bodyPr>
          <a:lstStyle/>
          <a:p>
            <a:pPr marL="493837" lvl="1" indent="-246919">
              <a:lnSpc>
                <a:spcPts val="3202"/>
              </a:lnSpc>
              <a:buFont typeface="Arial"/>
              <a:buChar char="•"/>
            </a:pPr>
            <a:r>
              <a:rPr lang="en-US" sz="2287" u="sng">
                <a:solidFill>
                  <a:srgbClr val="7ED957"/>
                </a:solidFill>
                <a:latin typeface="Canva Sans Bold"/>
              </a:rPr>
              <a:t>Reboot your computer into safe mode:</a:t>
            </a:r>
            <a:r>
              <a:rPr lang="en-US" sz="2287">
                <a:solidFill>
                  <a:srgbClr val="7ED957"/>
                </a:solidFill>
                <a:latin typeface="Canva Sans"/>
              </a:rPr>
              <a:t> To help mitigate damages to your computer while you remove a virus, reboot your device in ‘Safe Mode.’ This will inhibit the virus from running and allow you to remove it more effectively.</a:t>
            </a:r>
          </a:p>
        </p:txBody>
      </p:sp>
      <p:sp>
        <p:nvSpPr>
          <p:cNvPr id="11" name="TextBox 11"/>
          <p:cNvSpPr txBox="1"/>
          <p:nvPr/>
        </p:nvSpPr>
        <p:spPr>
          <a:xfrm>
            <a:off x="252648" y="6831707"/>
            <a:ext cx="18288000" cy="789627"/>
          </a:xfrm>
          <a:prstGeom prst="rect">
            <a:avLst/>
          </a:prstGeom>
        </p:spPr>
        <p:txBody>
          <a:bodyPr lIns="0" tIns="0" rIns="0" bIns="0" rtlCol="0" anchor="t">
            <a:spAutoFit/>
          </a:bodyPr>
          <a:lstStyle/>
          <a:p>
            <a:pPr marL="493837" lvl="1" indent="-246919">
              <a:lnSpc>
                <a:spcPts val="3202"/>
              </a:lnSpc>
              <a:buFont typeface="Arial"/>
              <a:buChar char="•"/>
            </a:pPr>
            <a:r>
              <a:rPr lang="en-US" sz="2287" u="sng">
                <a:solidFill>
                  <a:srgbClr val="7ED957"/>
                </a:solidFill>
                <a:latin typeface="Canva Sans Bold"/>
              </a:rPr>
              <a:t>Run a virus scan:</a:t>
            </a:r>
            <a:r>
              <a:rPr lang="en-US" sz="2287">
                <a:solidFill>
                  <a:srgbClr val="7ED957"/>
                </a:solidFill>
                <a:latin typeface="Canva Sans"/>
              </a:rPr>
              <a:t> Run a full scan using your antivirus software, opting for the most thorough or complete scanning option available. If possible, cover all your hard drive letters during the scan.</a:t>
            </a:r>
          </a:p>
        </p:txBody>
      </p:sp>
      <p:sp>
        <p:nvSpPr>
          <p:cNvPr id="12" name="TextBox 12"/>
          <p:cNvSpPr txBox="1"/>
          <p:nvPr/>
        </p:nvSpPr>
        <p:spPr>
          <a:xfrm>
            <a:off x="252648" y="8029571"/>
            <a:ext cx="18035352" cy="789627"/>
          </a:xfrm>
          <a:prstGeom prst="rect">
            <a:avLst/>
          </a:prstGeom>
        </p:spPr>
        <p:txBody>
          <a:bodyPr lIns="0" tIns="0" rIns="0" bIns="0" rtlCol="0" anchor="t">
            <a:spAutoFit/>
          </a:bodyPr>
          <a:lstStyle/>
          <a:p>
            <a:pPr marL="493837" lvl="1" indent="-246919">
              <a:lnSpc>
                <a:spcPts val="3202"/>
              </a:lnSpc>
              <a:buFont typeface="Arial"/>
              <a:buChar char="•"/>
            </a:pPr>
            <a:r>
              <a:rPr lang="en-US" sz="2287" u="sng">
                <a:solidFill>
                  <a:srgbClr val="7ED957"/>
                </a:solidFill>
                <a:latin typeface="Canva Sans Bold"/>
              </a:rPr>
              <a:t>Update your browser and operating system: </a:t>
            </a:r>
            <a:r>
              <a:rPr lang="en-US" sz="2287">
                <a:solidFill>
                  <a:srgbClr val="7ED957"/>
                </a:solidFill>
                <a:latin typeface="Canva Sans"/>
              </a:rPr>
              <a:t>To complete the virus removal process, update your operating system and web browser to the latest version possible. Browser and OS Updates often contain fixes for particular vulnerabilities and exploits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TextBox 5"/>
          <p:cNvSpPr txBox="1"/>
          <p:nvPr/>
        </p:nvSpPr>
        <p:spPr>
          <a:xfrm>
            <a:off x="474621" y="4032625"/>
            <a:ext cx="17433758" cy="4975548"/>
          </a:xfrm>
          <a:prstGeom prst="rect">
            <a:avLst/>
          </a:prstGeom>
        </p:spPr>
        <p:txBody>
          <a:bodyPr lIns="0" tIns="0" rIns="0" bIns="0" rtlCol="0" anchor="t">
            <a:spAutoFit/>
          </a:bodyPr>
          <a:lstStyle/>
          <a:p>
            <a:pPr marL="882448" lvl="1" indent="-441224" algn="just">
              <a:lnSpc>
                <a:spcPts val="5722"/>
              </a:lnSpc>
              <a:buFont typeface="Arial"/>
              <a:buChar char="•"/>
            </a:pPr>
            <a:r>
              <a:rPr lang="en-US" sz="4087" dirty="0">
                <a:solidFill>
                  <a:srgbClr val="7ED957"/>
                </a:solidFill>
                <a:latin typeface="Canva Sans"/>
              </a:rPr>
              <a:t>When this virus runs in any system, many pop up windows are displayed on the screen. </a:t>
            </a:r>
          </a:p>
          <a:p>
            <a:pPr marL="882448" lvl="1" indent="-441224" algn="just">
              <a:lnSpc>
                <a:spcPts val="5722"/>
              </a:lnSpc>
              <a:buFont typeface="Arial"/>
              <a:buChar char="•"/>
            </a:pPr>
            <a:r>
              <a:rPr lang="en-US" sz="4087" dirty="0">
                <a:solidFill>
                  <a:srgbClr val="7ED957"/>
                </a:solidFill>
                <a:latin typeface="Canva Sans"/>
              </a:rPr>
              <a:t>It also disturbs your mouse cursor and keyboard, during running of this virus your mouse cursor makes random movement and keyboard stops working. </a:t>
            </a:r>
          </a:p>
          <a:p>
            <a:pPr marL="839269" lvl="1" indent="-419634" algn="just">
              <a:lnSpc>
                <a:spcPts val="5442"/>
              </a:lnSpc>
              <a:buFont typeface="Arial"/>
              <a:buChar char="•"/>
            </a:pPr>
            <a:r>
              <a:rPr lang="en-US" sz="3887" dirty="0">
                <a:solidFill>
                  <a:srgbClr val="7ED957"/>
                </a:solidFill>
                <a:latin typeface="Canva Sans"/>
              </a:rPr>
              <a:t>This virus does not harm your computer until you run it in an infinite loop.</a:t>
            </a:r>
          </a:p>
        </p:txBody>
      </p:sp>
      <p:sp>
        <p:nvSpPr>
          <p:cNvPr id="6" name="Freeform 6"/>
          <p:cNvSpPr/>
          <p:nvPr/>
        </p:nvSpPr>
        <p:spPr>
          <a:xfrm>
            <a:off x="670134" y="180474"/>
            <a:ext cx="5425778" cy="2794276"/>
          </a:xfrm>
          <a:custGeom>
            <a:avLst/>
            <a:gdLst/>
            <a:ahLst/>
            <a:cxnLst/>
            <a:rect l="l" t="t" r="r" b="b"/>
            <a:pathLst>
              <a:path w="5425778" h="2794276">
                <a:moveTo>
                  <a:pt x="0" y="0"/>
                </a:moveTo>
                <a:lnTo>
                  <a:pt x="5425778" y="0"/>
                </a:lnTo>
                <a:lnTo>
                  <a:pt x="5425778" y="2794275"/>
                </a:lnTo>
                <a:lnTo>
                  <a:pt x="0" y="2794275"/>
                </a:lnTo>
                <a:lnTo>
                  <a:pt x="0" y="0"/>
                </a:lnTo>
                <a:close/>
              </a:path>
            </a:pathLst>
          </a:custGeom>
          <a:blipFill>
            <a:blip r:embed="rId8">
              <a:alphaModFix amt="27000"/>
              <a:extLst>
                <a:ext uri="{96DAC541-7B7A-43D3-8B79-37D633B846F1}">
                  <asvg:svgBlip xmlns="" xmlns:asvg="http://schemas.microsoft.com/office/drawing/2016/SVG/main" r:embed="rId9"/>
                </a:ext>
              </a:extLst>
            </a:blip>
            <a:stretch>
              <a:fillRect/>
            </a:stretch>
          </a:blipFill>
        </p:spPr>
      </p:sp>
      <p:sp>
        <p:nvSpPr>
          <p:cNvPr id="7" name="TextBox 7"/>
          <p:cNvSpPr txBox="1"/>
          <p:nvPr/>
        </p:nvSpPr>
        <p:spPr>
          <a:xfrm>
            <a:off x="670134" y="1233915"/>
            <a:ext cx="4466531" cy="620717"/>
          </a:xfrm>
          <a:prstGeom prst="rect">
            <a:avLst/>
          </a:prstGeom>
        </p:spPr>
        <p:txBody>
          <a:bodyPr lIns="0" tIns="0" rIns="0" bIns="0" rtlCol="0" anchor="t">
            <a:spAutoFit/>
          </a:bodyPr>
          <a:lstStyle/>
          <a:p>
            <a:pPr algn="ctr">
              <a:lnSpc>
                <a:spcPts val="5162"/>
              </a:lnSpc>
              <a:spcBef>
                <a:spcPct val="0"/>
              </a:spcBef>
            </a:pPr>
            <a:r>
              <a:rPr lang="en-US" sz="3687" u="sng">
                <a:solidFill>
                  <a:srgbClr val="ECF0F1"/>
                </a:solidFill>
                <a:latin typeface="Canva Sans Bold Italics"/>
              </a:rPr>
              <a:t>INTRODUCTION</a:t>
            </a:r>
          </a:p>
        </p:txBody>
      </p:sp>
      <p:sp>
        <p:nvSpPr>
          <p:cNvPr id="8" name="TextBox 8"/>
          <p:cNvSpPr txBox="1"/>
          <p:nvPr/>
        </p:nvSpPr>
        <p:spPr>
          <a:xfrm>
            <a:off x="-107305" y="2994467"/>
            <a:ext cx="12604105" cy="782265"/>
          </a:xfrm>
          <a:prstGeom prst="rect">
            <a:avLst/>
          </a:prstGeom>
        </p:spPr>
        <p:txBody>
          <a:bodyPr wrap="square" lIns="0" tIns="0" rIns="0" bIns="0" rtlCol="0" anchor="t">
            <a:spAutoFit/>
          </a:bodyPr>
          <a:lstStyle/>
          <a:p>
            <a:pPr marL="947216" lvl="1" indent="-473608" algn="ctr">
              <a:lnSpc>
                <a:spcPts val="6142"/>
              </a:lnSpc>
              <a:buFont typeface="Arial"/>
              <a:buChar char="•"/>
            </a:pPr>
            <a:r>
              <a:rPr lang="en-US" sz="4387" dirty="0">
                <a:solidFill>
                  <a:srgbClr val="7ED957"/>
                </a:solidFill>
                <a:latin typeface="Canva Sans"/>
              </a:rPr>
              <a:t>It is a harmless virus developed in Java.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1158346" y="1074324"/>
            <a:ext cx="3576311" cy="1841800"/>
          </a:xfrm>
          <a:custGeom>
            <a:avLst/>
            <a:gdLst/>
            <a:ahLst/>
            <a:cxnLst/>
            <a:rect l="l" t="t" r="r" b="b"/>
            <a:pathLst>
              <a:path w="3576311" h="1841800">
                <a:moveTo>
                  <a:pt x="0" y="0"/>
                </a:moveTo>
                <a:lnTo>
                  <a:pt x="3576311" y="0"/>
                </a:lnTo>
                <a:lnTo>
                  <a:pt x="3576311" y="1841801"/>
                </a:lnTo>
                <a:lnTo>
                  <a:pt x="0" y="1841801"/>
                </a:lnTo>
                <a:lnTo>
                  <a:pt x="0" y="0"/>
                </a:lnTo>
                <a:close/>
              </a:path>
            </a:pathLst>
          </a:custGeom>
          <a:blipFill>
            <a:blip r:embed="rId8">
              <a:alphaModFix amt="27000"/>
              <a:extLst>
                <a:ext uri="{96DAC541-7B7A-43D3-8B79-37D633B846F1}">
                  <asvg:svgBlip xmlns="" xmlns:asvg="http://schemas.microsoft.com/office/drawing/2016/SVG/main" r:embed="rId9"/>
                </a:ext>
              </a:extLst>
            </a:blip>
            <a:stretch>
              <a:fillRect/>
            </a:stretch>
          </a:blipFill>
        </p:spPr>
      </p:sp>
      <p:sp>
        <p:nvSpPr>
          <p:cNvPr id="6" name="TextBox 6"/>
          <p:cNvSpPr txBox="1"/>
          <p:nvPr/>
        </p:nvSpPr>
        <p:spPr>
          <a:xfrm>
            <a:off x="-330174" y="1651528"/>
            <a:ext cx="5425778" cy="620717"/>
          </a:xfrm>
          <a:prstGeom prst="rect">
            <a:avLst/>
          </a:prstGeom>
        </p:spPr>
        <p:txBody>
          <a:bodyPr lIns="0" tIns="0" rIns="0" bIns="0" rtlCol="0" anchor="t">
            <a:spAutoFit/>
          </a:bodyPr>
          <a:lstStyle/>
          <a:p>
            <a:pPr algn="ctr">
              <a:lnSpc>
                <a:spcPts val="5162"/>
              </a:lnSpc>
              <a:spcBef>
                <a:spcPct val="0"/>
              </a:spcBef>
            </a:pPr>
            <a:r>
              <a:rPr lang="en-US" sz="3687" u="sng">
                <a:solidFill>
                  <a:srgbClr val="ECF0F1"/>
                </a:solidFill>
                <a:latin typeface="Canva Sans Bold Italics"/>
              </a:rPr>
              <a:t>Signs</a:t>
            </a:r>
          </a:p>
        </p:txBody>
      </p:sp>
      <p:sp>
        <p:nvSpPr>
          <p:cNvPr id="7" name="TextBox 7"/>
          <p:cNvSpPr txBox="1"/>
          <p:nvPr/>
        </p:nvSpPr>
        <p:spPr>
          <a:xfrm>
            <a:off x="1158346" y="3507306"/>
            <a:ext cx="16493462" cy="4733770"/>
          </a:xfrm>
          <a:prstGeom prst="rect">
            <a:avLst/>
          </a:prstGeom>
        </p:spPr>
        <p:txBody>
          <a:bodyPr lIns="0" tIns="0" rIns="0" bIns="0" rtlCol="0" anchor="t">
            <a:spAutoFit/>
          </a:bodyPr>
          <a:lstStyle/>
          <a:p>
            <a:pPr marL="831394" lvl="1" indent="-415697" algn="just">
              <a:lnSpc>
                <a:spcPts val="5391"/>
              </a:lnSpc>
              <a:buFont typeface="Arial"/>
              <a:buChar char="•"/>
            </a:pPr>
            <a:r>
              <a:rPr lang="en-US" sz="3850">
                <a:solidFill>
                  <a:srgbClr val="7ED957"/>
                </a:solidFill>
                <a:latin typeface="Canva Sans"/>
              </a:rPr>
              <a:t>Frequent pop-up windows. </a:t>
            </a:r>
          </a:p>
          <a:p>
            <a:pPr marL="831394" lvl="1" indent="-415697" algn="just">
              <a:lnSpc>
                <a:spcPts val="5391"/>
              </a:lnSpc>
              <a:buFont typeface="Arial"/>
              <a:buChar char="•"/>
            </a:pPr>
            <a:r>
              <a:rPr lang="en-US" sz="3850">
                <a:solidFill>
                  <a:srgbClr val="7ED957"/>
                </a:solidFill>
                <a:latin typeface="Canva Sans"/>
              </a:rPr>
              <a:t>Changes to your homepage. </a:t>
            </a:r>
          </a:p>
          <a:p>
            <a:pPr marL="831394" lvl="1" indent="-415697" algn="just">
              <a:lnSpc>
                <a:spcPts val="5391"/>
              </a:lnSpc>
              <a:buFont typeface="Arial"/>
              <a:buChar char="•"/>
            </a:pPr>
            <a:r>
              <a:rPr lang="en-US" sz="3850">
                <a:solidFill>
                  <a:srgbClr val="7ED957"/>
                </a:solidFill>
                <a:latin typeface="Canva Sans"/>
              </a:rPr>
              <a:t>Mass emails being sent from your email account.</a:t>
            </a:r>
          </a:p>
          <a:p>
            <a:pPr marL="853346" lvl="1" indent="-426673" algn="just">
              <a:lnSpc>
                <a:spcPts val="5533"/>
              </a:lnSpc>
              <a:buFont typeface="Arial"/>
              <a:buChar char="•"/>
            </a:pPr>
            <a:r>
              <a:rPr lang="en-US" sz="3952">
                <a:solidFill>
                  <a:srgbClr val="7ED957"/>
                </a:solidFill>
                <a:latin typeface="Canva Sans"/>
              </a:rPr>
              <a:t>Frequent crashes.</a:t>
            </a:r>
          </a:p>
          <a:p>
            <a:pPr marL="831394" lvl="1" indent="-415697" algn="just">
              <a:lnSpc>
                <a:spcPts val="5391"/>
              </a:lnSpc>
              <a:buFont typeface="Arial"/>
              <a:buChar char="•"/>
            </a:pPr>
            <a:r>
              <a:rPr lang="en-US" sz="3850">
                <a:solidFill>
                  <a:srgbClr val="7ED957"/>
                </a:solidFill>
                <a:latin typeface="Canva Sans"/>
              </a:rPr>
              <a:t>Unusually slow computer performance.</a:t>
            </a:r>
          </a:p>
          <a:p>
            <a:pPr marL="831394" lvl="1" indent="-415697" algn="just">
              <a:lnSpc>
                <a:spcPts val="5391"/>
              </a:lnSpc>
              <a:buFont typeface="Arial"/>
              <a:buChar char="•"/>
            </a:pPr>
            <a:r>
              <a:rPr lang="en-US" sz="3850">
                <a:solidFill>
                  <a:srgbClr val="7ED957"/>
                </a:solidFill>
                <a:latin typeface="Canva Sans"/>
              </a:rPr>
              <a:t>Unknown programs that start up when you turn on your computer.</a:t>
            </a:r>
          </a:p>
          <a:p>
            <a:pPr marL="831394" lvl="1" indent="-415697" algn="just">
              <a:lnSpc>
                <a:spcPts val="5391"/>
              </a:lnSpc>
              <a:buFont typeface="Arial"/>
              <a:buChar char="•"/>
            </a:pPr>
            <a:r>
              <a:rPr lang="en-US" sz="3850">
                <a:solidFill>
                  <a:srgbClr val="7ED957"/>
                </a:solidFill>
                <a:latin typeface="Canva Sans"/>
              </a:rPr>
              <a:t>Unusual activities like password changes.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3030454" y="315677"/>
            <a:ext cx="14728502" cy="9496790"/>
          </a:xfrm>
          <a:custGeom>
            <a:avLst/>
            <a:gdLst/>
            <a:ahLst/>
            <a:cxnLst/>
            <a:rect l="l" t="t" r="r" b="b"/>
            <a:pathLst>
              <a:path w="14728502" h="9496790">
                <a:moveTo>
                  <a:pt x="0" y="0"/>
                </a:moveTo>
                <a:lnTo>
                  <a:pt x="14728502" y="0"/>
                </a:lnTo>
                <a:lnTo>
                  <a:pt x="14728502" y="9496790"/>
                </a:lnTo>
                <a:lnTo>
                  <a:pt x="0" y="9496790"/>
                </a:lnTo>
                <a:lnTo>
                  <a:pt x="0" y="0"/>
                </a:lnTo>
                <a:close/>
              </a:path>
            </a:pathLst>
          </a:custGeom>
          <a:blipFill>
            <a:blip r:embed="rId8"/>
            <a:stretch>
              <a:fillRect l="-346" t="-222" b="-222"/>
            </a:stretch>
          </a:blipFill>
        </p:spPr>
      </p:sp>
      <p:sp>
        <p:nvSpPr>
          <p:cNvPr id="6" name="Freeform 6"/>
          <p:cNvSpPr/>
          <p:nvPr/>
        </p:nvSpPr>
        <p:spPr>
          <a:xfrm>
            <a:off x="218072" y="451184"/>
            <a:ext cx="2631905" cy="1355431"/>
          </a:xfrm>
          <a:custGeom>
            <a:avLst/>
            <a:gdLst/>
            <a:ahLst/>
            <a:cxnLst/>
            <a:rect l="l" t="t" r="r" b="b"/>
            <a:pathLst>
              <a:path w="2631905" h="1355431">
                <a:moveTo>
                  <a:pt x="0" y="0"/>
                </a:moveTo>
                <a:lnTo>
                  <a:pt x="2631905" y="0"/>
                </a:lnTo>
                <a:lnTo>
                  <a:pt x="2631905" y="1355431"/>
                </a:lnTo>
                <a:lnTo>
                  <a:pt x="0" y="1355431"/>
                </a:lnTo>
                <a:lnTo>
                  <a:pt x="0" y="0"/>
                </a:lnTo>
                <a:close/>
              </a:path>
            </a:pathLst>
          </a:custGeom>
          <a:blipFill>
            <a:blip r:embed="rId9">
              <a:alphaModFix amt="43000"/>
              <a:extLst>
                <a:ext uri="{96DAC541-7B7A-43D3-8B79-37D633B846F1}">
                  <asvg:svgBlip xmlns="" xmlns:asvg="http://schemas.microsoft.com/office/drawing/2016/SVG/main" r:embed="rId10"/>
                </a:ext>
              </a:extLst>
            </a:blip>
            <a:stretch>
              <a:fillRect/>
            </a:stretch>
          </a:blipFill>
        </p:spPr>
      </p:sp>
      <p:sp>
        <p:nvSpPr>
          <p:cNvPr id="7" name="TextBox 7"/>
          <p:cNvSpPr txBox="1"/>
          <p:nvPr/>
        </p:nvSpPr>
        <p:spPr>
          <a:xfrm>
            <a:off x="0" y="785204"/>
            <a:ext cx="2631905" cy="620717"/>
          </a:xfrm>
          <a:prstGeom prst="rect">
            <a:avLst/>
          </a:prstGeom>
        </p:spPr>
        <p:txBody>
          <a:bodyPr lIns="0" tIns="0" rIns="0" bIns="0" rtlCol="0" anchor="t">
            <a:spAutoFit/>
          </a:bodyPr>
          <a:lstStyle/>
          <a:p>
            <a:pPr algn="ctr">
              <a:lnSpc>
                <a:spcPts val="5162"/>
              </a:lnSpc>
              <a:spcBef>
                <a:spcPct val="0"/>
              </a:spcBef>
            </a:pPr>
            <a:r>
              <a:rPr lang="en-US" sz="3687" u="sng">
                <a:solidFill>
                  <a:srgbClr val="EFF0F2"/>
                </a:solidFill>
                <a:latin typeface="Canva Sans Bold Italics"/>
              </a:rPr>
              <a:t>CODE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864770" y="391026"/>
            <a:ext cx="3576668" cy="1841984"/>
          </a:xfrm>
          <a:custGeom>
            <a:avLst/>
            <a:gdLst/>
            <a:ahLst/>
            <a:cxnLst/>
            <a:rect l="l" t="t" r="r" b="b"/>
            <a:pathLst>
              <a:path w="3576668" h="1841984">
                <a:moveTo>
                  <a:pt x="0" y="0"/>
                </a:moveTo>
                <a:lnTo>
                  <a:pt x="3576667" y="0"/>
                </a:lnTo>
                <a:lnTo>
                  <a:pt x="3576667" y="1841984"/>
                </a:lnTo>
                <a:lnTo>
                  <a:pt x="0" y="1841984"/>
                </a:lnTo>
                <a:lnTo>
                  <a:pt x="0" y="0"/>
                </a:lnTo>
                <a:close/>
              </a:path>
            </a:pathLst>
          </a:custGeom>
          <a:blipFill>
            <a:blip r:embed="rId8">
              <a:alphaModFix amt="32999"/>
              <a:extLst>
                <a:ext uri="{96DAC541-7B7A-43D3-8B79-37D633B846F1}">
                  <asvg:svgBlip xmlns="" xmlns:asvg="http://schemas.microsoft.com/office/drawing/2016/SVG/main" r:embed="rId9"/>
                </a:ext>
              </a:extLst>
            </a:blip>
            <a:stretch>
              <a:fillRect/>
            </a:stretch>
          </a:blipFill>
        </p:spPr>
      </p:sp>
      <p:graphicFrame>
        <p:nvGraphicFramePr>
          <p:cNvPr id="6" name="Table 6"/>
          <p:cNvGraphicFramePr>
            <a:graphicFrameLocks noGrp="1"/>
          </p:cNvGraphicFramePr>
          <p:nvPr/>
        </p:nvGraphicFramePr>
        <p:xfrm>
          <a:off x="1028700" y="2442411"/>
          <a:ext cx="16549436" cy="7342904"/>
        </p:xfrm>
        <a:graphic>
          <a:graphicData uri="http://schemas.openxmlformats.org/drawingml/2006/table">
            <a:tbl>
              <a:tblPr/>
              <a:tblGrid>
                <a:gridCol w="8274718"/>
                <a:gridCol w="8274718"/>
              </a:tblGrid>
              <a:tr h="745852">
                <a:tc>
                  <a:txBody>
                    <a:bodyPr/>
                    <a:lstStyle/>
                    <a:p>
                      <a:pPr algn="ctr">
                        <a:lnSpc>
                          <a:spcPts val="2379"/>
                        </a:lnSpc>
                        <a:defRPr/>
                      </a:pPr>
                      <a:r>
                        <a:rPr lang="en-US" sz="1699">
                          <a:solidFill>
                            <a:srgbClr val="7ED957"/>
                          </a:solidFill>
                          <a:latin typeface="Canva Sans Italics"/>
                        </a:rPr>
                        <a:t>import java.util.Random</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379"/>
                        </a:lnSpc>
                        <a:defRPr/>
                      </a:pPr>
                      <a:r>
                        <a:rPr lang="en-US" sz="1699">
                          <a:solidFill>
                            <a:srgbClr val="7ED957"/>
                          </a:solidFill>
                          <a:latin typeface="Canva Sans Italics"/>
                        </a:rPr>
                        <a:t>// pseudo random numbers</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r>
              <a:tr h="1008868">
                <a:tc>
                  <a:txBody>
                    <a:bodyPr/>
                    <a:lstStyle/>
                    <a:p>
                      <a:pPr algn="ctr">
                        <a:lnSpc>
                          <a:spcPts val="2379"/>
                        </a:lnSpc>
                        <a:defRPr/>
                      </a:pPr>
                      <a:r>
                        <a:rPr lang="en-US" sz="1699">
                          <a:solidFill>
                            <a:srgbClr val="7ED957"/>
                          </a:solidFill>
                          <a:latin typeface="Canva Sans Italics"/>
                        </a:rPr>
                        <a:t>import javax.swing.JLabel</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239"/>
                        </a:lnSpc>
                        <a:defRPr/>
                      </a:pPr>
                      <a:r>
                        <a:rPr lang="en-US" sz="1599">
                          <a:solidFill>
                            <a:srgbClr val="7ED957"/>
                          </a:solidFill>
                          <a:latin typeface="Canva Sans Italics"/>
                        </a:rPr>
                        <a:t>// swing = window(button,scroll bar)  JLabel = no image and with an empty string for the title.</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r>
              <a:tr h="745852">
                <a:tc>
                  <a:txBody>
                    <a:bodyPr/>
                    <a:lstStyle/>
                    <a:p>
                      <a:pPr algn="ctr">
                        <a:lnSpc>
                          <a:spcPts val="2379"/>
                        </a:lnSpc>
                        <a:defRPr/>
                      </a:pPr>
                      <a:r>
                        <a:rPr lang="en-US" sz="1699">
                          <a:solidFill>
                            <a:srgbClr val="7ED957"/>
                          </a:solidFill>
                          <a:latin typeface="Canva Sans Italics"/>
                        </a:rPr>
                        <a:t>import java.awt.event.KeyEvent</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379"/>
                        </a:lnSpc>
                        <a:defRPr/>
                      </a:pPr>
                      <a:r>
                        <a:rPr lang="en-US" sz="1699">
                          <a:solidFill>
                            <a:srgbClr val="7ED957"/>
                          </a:solidFill>
                          <a:latin typeface="Canva Sans Italics"/>
                        </a:rPr>
                        <a:t>// indicates that a keystroke occurred in a component</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r>
              <a:tr h="825819">
                <a:tc>
                  <a:txBody>
                    <a:bodyPr/>
                    <a:lstStyle/>
                    <a:p>
                      <a:pPr algn="ctr">
                        <a:lnSpc>
                          <a:spcPts val="2379"/>
                        </a:lnSpc>
                        <a:defRPr/>
                      </a:pPr>
                      <a:r>
                        <a:rPr lang="en-US" sz="1699">
                          <a:solidFill>
                            <a:srgbClr val="7ED957"/>
                          </a:solidFill>
                          <a:latin typeface="Canva Sans Italics"/>
                        </a:rPr>
                        <a:t>import javax.swing.JWindow</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379"/>
                        </a:lnSpc>
                        <a:defRPr/>
                      </a:pPr>
                      <a:r>
                        <a:rPr lang="en-US" sz="1699">
                          <a:solidFill>
                            <a:srgbClr val="7ED957"/>
                          </a:solidFill>
                          <a:latin typeface="Canva Sans Italics"/>
                        </a:rPr>
                        <a:t>// creates an empty Window without any specified owner</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r>
              <a:tr h="996642">
                <a:tc>
                  <a:txBody>
                    <a:bodyPr/>
                    <a:lstStyle/>
                    <a:p>
                      <a:pPr algn="ctr">
                        <a:lnSpc>
                          <a:spcPts val="2379"/>
                        </a:lnSpc>
                        <a:defRPr/>
                      </a:pPr>
                      <a:r>
                        <a:rPr lang="en-US" sz="1699">
                          <a:solidFill>
                            <a:srgbClr val="7ED957"/>
                          </a:solidFill>
                          <a:latin typeface="Canva Sans Italics"/>
                        </a:rPr>
                        <a:t>import java.awt.AWTException</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379"/>
                        </a:lnSpc>
                        <a:defRPr/>
                      </a:pPr>
                      <a:r>
                        <a:rPr lang="en-US" sz="1699">
                          <a:solidFill>
                            <a:srgbClr val="7ED957"/>
                          </a:solidFill>
                          <a:latin typeface="Canva Sans Italics"/>
                        </a:rPr>
                        <a:t>// throws when an exceptional condition has occurred within AWT</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r>
              <a:tr h="1014072">
                <a:tc>
                  <a:txBody>
                    <a:bodyPr/>
                    <a:lstStyle/>
                    <a:p>
                      <a:pPr algn="ctr">
                        <a:lnSpc>
                          <a:spcPts val="2379"/>
                        </a:lnSpc>
                        <a:defRPr/>
                      </a:pPr>
                      <a:r>
                        <a:rPr lang="en-US" sz="1699">
                          <a:solidFill>
                            <a:srgbClr val="7ED957"/>
                          </a:solidFill>
                          <a:latin typeface="Canva Sans Italics"/>
                        </a:rPr>
                        <a:t>import java.awt.Robot</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379"/>
                        </a:lnSpc>
                        <a:defRPr/>
                      </a:pPr>
                      <a:r>
                        <a:rPr lang="en-US" sz="1699">
                          <a:solidFill>
                            <a:srgbClr val="7ED957"/>
                          </a:solidFill>
                          <a:latin typeface="Canva Sans Italics"/>
                        </a:rPr>
                        <a:t>// generate native system input events for test automation,</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r>
              <a:tr h="1259947">
                <a:tc>
                  <a:txBody>
                    <a:bodyPr/>
                    <a:lstStyle/>
                    <a:p>
                      <a:pPr algn="ctr">
                        <a:lnSpc>
                          <a:spcPts val="2379"/>
                        </a:lnSpc>
                        <a:defRPr/>
                      </a:pPr>
                      <a:r>
                        <a:rPr lang="en-US" sz="1699">
                          <a:solidFill>
                            <a:srgbClr val="7ED957"/>
                          </a:solidFill>
                          <a:latin typeface="Canva Sans Italics"/>
                        </a:rPr>
                        <a:t>import java.awt.Toolkit</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379"/>
                        </a:lnSpc>
                        <a:defRPr/>
                      </a:pPr>
                      <a:r>
                        <a:rPr lang="en-US" sz="1699">
                          <a:solidFill>
                            <a:srgbClr val="7ED957"/>
                          </a:solidFill>
                          <a:latin typeface="Canva Sans Italics"/>
                        </a:rPr>
                        <a:t>// provides an interface to platform-specific details like window size, available fonts, and printing.</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r>
              <a:tr h="745852">
                <a:tc>
                  <a:txBody>
                    <a:bodyPr/>
                    <a:lstStyle/>
                    <a:p>
                      <a:pPr algn="ctr">
                        <a:lnSpc>
                          <a:spcPts val="2379"/>
                        </a:lnSpc>
                        <a:defRPr/>
                      </a:pPr>
                      <a:r>
                        <a:rPr lang="en-US" sz="1699">
                          <a:solidFill>
                            <a:srgbClr val="7ED957"/>
                          </a:solidFill>
                          <a:latin typeface="Canva Sans Italics"/>
                        </a:rPr>
                        <a:t>import java.awt.Dimension</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ctr">
                        <a:lnSpc>
                          <a:spcPts val="2379"/>
                        </a:lnSpc>
                        <a:defRPr/>
                      </a:pPr>
                      <a:r>
                        <a:rPr lang="en-US" sz="1699">
                          <a:solidFill>
                            <a:srgbClr val="7ED957"/>
                          </a:solidFill>
                          <a:latin typeface="Canva Sans Italics"/>
                        </a:rPr>
                        <a:t>// encapsulate a width and a height Dimension.</a:t>
                      </a:r>
                      <a:endParaRPr lang="en-US" sz="1100"/>
                    </a:p>
                  </a:txBody>
                  <a:tcPr marL="190500" marR="190500" marT="190500" marB="190500"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r>
            </a:tbl>
          </a:graphicData>
        </a:graphic>
      </p:graphicFrame>
      <p:sp>
        <p:nvSpPr>
          <p:cNvPr id="7" name="TextBox 7"/>
          <p:cNvSpPr txBox="1"/>
          <p:nvPr/>
        </p:nvSpPr>
        <p:spPr>
          <a:xfrm>
            <a:off x="864770" y="971550"/>
            <a:ext cx="3122830" cy="488637"/>
          </a:xfrm>
          <a:prstGeom prst="rect">
            <a:avLst/>
          </a:prstGeom>
        </p:spPr>
        <p:txBody>
          <a:bodyPr lIns="0" tIns="0" rIns="0" bIns="0" rtlCol="0" anchor="t">
            <a:spAutoFit/>
          </a:bodyPr>
          <a:lstStyle/>
          <a:p>
            <a:pPr algn="ctr">
              <a:lnSpc>
                <a:spcPts val="4042"/>
              </a:lnSpc>
              <a:spcBef>
                <a:spcPct val="0"/>
              </a:spcBef>
            </a:pPr>
            <a:r>
              <a:rPr lang="en-US" sz="2887" u="sng">
                <a:solidFill>
                  <a:srgbClr val="ECF0F1"/>
                </a:solidFill>
                <a:latin typeface="Canva Sans Bold Italics"/>
              </a:rPr>
              <a:t>Java Packages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500533" y="6703409"/>
            <a:ext cx="5505900" cy="3223454"/>
          </a:xfrm>
          <a:custGeom>
            <a:avLst/>
            <a:gdLst/>
            <a:ahLst/>
            <a:cxnLst/>
            <a:rect l="l" t="t" r="r" b="b"/>
            <a:pathLst>
              <a:path w="5505900" h="3223454">
                <a:moveTo>
                  <a:pt x="0" y="0"/>
                </a:moveTo>
                <a:lnTo>
                  <a:pt x="5505900" y="0"/>
                </a:lnTo>
                <a:lnTo>
                  <a:pt x="5505900"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218072" y="436145"/>
            <a:ext cx="3729413" cy="1920648"/>
          </a:xfrm>
          <a:custGeom>
            <a:avLst/>
            <a:gdLst/>
            <a:ahLst/>
            <a:cxnLst/>
            <a:rect l="l" t="t" r="r" b="b"/>
            <a:pathLst>
              <a:path w="3729413" h="1920648">
                <a:moveTo>
                  <a:pt x="0" y="0"/>
                </a:moveTo>
                <a:lnTo>
                  <a:pt x="3729413" y="0"/>
                </a:lnTo>
                <a:lnTo>
                  <a:pt x="3729413" y="1920647"/>
                </a:lnTo>
                <a:lnTo>
                  <a:pt x="0" y="1920647"/>
                </a:lnTo>
                <a:lnTo>
                  <a:pt x="0" y="0"/>
                </a:lnTo>
                <a:close/>
              </a:path>
            </a:pathLst>
          </a:custGeom>
          <a:blipFill>
            <a:blip r:embed="rId8">
              <a:alphaModFix amt="38000"/>
              <a:extLst>
                <a:ext uri="{96DAC541-7B7A-43D3-8B79-37D633B846F1}">
                  <asvg:svgBlip xmlns="" xmlns:asvg="http://schemas.microsoft.com/office/drawing/2016/SVG/main" r:embed="rId9"/>
                </a:ext>
              </a:extLst>
            </a:blip>
            <a:stretch>
              <a:fillRect/>
            </a:stretch>
          </a:blipFill>
        </p:spPr>
      </p:sp>
      <p:sp>
        <p:nvSpPr>
          <p:cNvPr id="6" name="TextBox 6"/>
          <p:cNvSpPr txBox="1"/>
          <p:nvPr/>
        </p:nvSpPr>
        <p:spPr>
          <a:xfrm>
            <a:off x="-112796" y="1072775"/>
            <a:ext cx="3729413" cy="580712"/>
          </a:xfrm>
          <a:prstGeom prst="rect">
            <a:avLst/>
          </a:prstGeom>
        </p:spPr>
        <p:txBody>
          <a:bodyPr lIns="0" tIns="0" rIns="0" bIns="0" rtlCol="0" anchor="t">
            <a:spAutoFit/>
          </a:bodyPr>
          <a:lstStyle/>
          <a:p>
            <a:pPr algn="ctr">
              <a:lnSpc>
                <a:spcPts val="4742"/>
              </a:lnSpc>
              <a:spcBef>
                <a:spcPct val="0"/>
              </a:spcBef>
            </a:pPr>
            <a:r>
              <a:rPr lang="en-US" sz="3387" u="sng">
                <a:solidFill>
                  <a:srgbClr val="EFF0F2"/>
                </a:solidFill>
                <a:latin typeface="Canva Sans Bold Italics"/>
              </a:rPr>
              <a:t>FUNCTIONS</a:t>
            </a:r>
          </a:p>
        </p:txBody>
      </p:sp>
      <p:sp>
        <p:nvSpPr>
          <p:cNvPr id="7" name="TextBox 7"/>
          <p:cNvSpPr txBox="1"/>
          <p:nvPr/>
        </p:nvSpPr>
        <p:spPr>
          <a:xfrm>
            <a:off x="345520" y="2476076"/>
            <a:ext cx="16574604" cy="772392"/>
          </a:xfrm>
          <a:prstGeom prst="rect">
            <a:avLst/>
          </a:prstGeom>
        </p:spPr>
        <p:txBody>
          <a:bodyPr lIns="0" tIns="0" rIns="0" bIns="0" rtlCol="0" anchor="t">
            <a:spAutoFit/>
          </a:bodyPr>
          <a:lstStyle/>
          <a:p>
            <a:pPr marL="478409" lvl="1" indent="-239205" algn="ctr">
              <a:lnSpc>
                <a:spcPts val="3102"/>
              </a:lnSpc>
              <a:buFont typeface="Arial"/>
              <a:buChar char="•"/>
            </a:pPr>
            <a:r>
              <a:rPr lang="en-US" sz="2215">
                <a:solidFill>
                  <a:srgbClr val="7ED957"/>
                </a:solidFill>
                <a:latin typeface="Canva Sans"/>
              </a:rPr>
              <a:t>getDefaultToolkit()-&gt; The getDefaultToolkit() method returns the system's default Toolkit object. The default Toolkit is identified by the System property  awt.toolkit, which defaults to an instance of the sun.</a:t>
            </a:r>
          </a:p>
        </p:txBody>
      </p:sp>
      <p:sp>
        <p:nvSpPr>
          <p:cNvPr id="8" name="TextBox 8"/>
          <p:cNvSpPr txBox="1"/>
          <p:nvPr/>
        </p:nvSpPr>
        <p:spPr>
          <a:xfrm>
            <a:off x="345520" y="3541765"/>
            <a:ext cx="17942480" cy="723566"/>
          </a:xfrm>
          <a:prstGeom prst="rect">
            <a:avLst/>
          </a:prstGeom>
        </p:spPr>
        <p:txBody>
          <a:bodyPr lIns="0" tIns="0" rIns="0" bIns="0" rtlCol="0" anchor="t">
            <a:spAutoFit/>
          </a:bodyPr>
          <a:lstStyle/>
          <a:p>
            <a:pPr marL="455863" lvl="1" indent="-227932" algn="ctr">
              <a:lnSpc>
                <a:spcPts val="2956"/>
              </a:lnSpc>
              <a:buFont typeface="Arial"/>
              <a:buChar char="•"/>
            </a:pPr>
            <a:r>
              <a:rPr lang="en-US" sz="2111">
                <a:solidFill>
                  <a:srgbClr val="7ED957"/>
                </a:solidFill>
                <a:latin typeface="Canva Sans"/>
              </a:rPr>
              <a:t>getScreenSize()-&gt; Once you have the screen size as a Java Dimension object, you can get the height and width as follows: // the screen height screenSize. getHeight(); // the screen width screenSize.</a:t>
            </a:r>
          </a:p>
        </p:txBody>
      </p:sp>
      <p:sp>
        <p:nvSpPr>
          <p:cNvPr id="9" name="TextBox 9"/>
          <p:cNvSpPr txBox="1"/>
          <p:nvPr/>
        </p:nvSpPr>
        <p:spPr>
          <a:xfrm>
            <a:off x="345520" y="4663128"/>
            <a:ext cx="6334932" cy="347031"/>
          </a:xfrm>
          <a:prstGeom prst="rect">
            <a:avLst/>
          </a:prstGeom>
        </p:spPr>
        <p:txBody>
          <a:bodyPr lIns="0" tIns="0" rIns="0" bIns="0" rtlCol="0" anchor="t">
            <a:spAutoFit/>
          </a:bodyPr>
          <a:lstStyle/>
          <a:p>
            <a:pPr marL="450658" lvl="1" indent="-225329" algn="ctr">
              <a:lnSpc>
                <a:spcPts val="2922"/>
              </a:lnSpc>
              <a:buFont typeface="Arial"/>
              <a:buChar char="•"/>
            </a:pPr>
            <a:r>
              <a:rPr lang="en-US" sz="2087">
                <a:solidFill>
                  <a:srgbClr val="7ED957"/>
                </a:solidFill>
                <a:latin typeface="Canva Sans"/>
              </a:rPr>
              <a:t> get Height() -&gt; return the height of the applet.</a:t>
            </a:r>
          </a:p>
        </p:txBody>
      </p:sp>
      <p:sp>
        <p:nvSpPr>
          <p:cNvPr id="10" name="TextBox 10"/>
          <p:cNvSpPr txBox="1"/>
          <p:nvPr/>
        </p:nvSpPr>
        <p:spPr>
          <a:xfrm>
            <a:off x="345520" y="5988538"/>
            <a:ext cx="6763534" cy="389577"/>
          </a:xfrm>
          <a:prstGeom prst="rect">
            <a:avLst/>
          </a:prstGeom>
        </p:spPr>
        <p:txBody>
          <a:bodyPr lIns="0" tIns="0" rIns="0" bIns="0" rtlCol="0" anchor="t">
            <a:spAutoFit/>
          </a:bodyPr>
          <a:lstStyle/>
          <a:p>
            <a:pPr marL="493837" lvl="1" indent="-246919" algn="ctr">
              <a:lnSpc>
                <a:spcPts val="3202"/>
              </a:lnSpc>
              <a:buFont typeface="Arial"/>
              <a:buChar char="•"/>
            </a:pPr>
            <a:r>
              <a:rPr lang="en-US" sz="2287">
                <a:solidFill>
                  <a:srgbClr val="7ED957"/>
                </a:solidFill>
                <a:latin typeface="Canva Sans"/>
              </a:rPr>
              <a:t>getWidth() -&gt; return the width of the applet.</a:t>
            </a:r>
          </a:p>
        </p:txBody>
      </p:sp>
      <p:sp>
        <p:nvSpPr>
          <p:cNvPr id="11" name="TextBox 11"/>
          <p:cNvSpPr txBox="1"/>
          <p:nvPr/>
        </p:nvSpPr>
        <p:spPr>
          <a:xfrm>
            <a:off x="345520" y="5322736"/>
            <a:ext cx="9566713" cy="389577"/>
          </a:xfrm>
          <a:prstGeom prst="rect">
            <a:avLst/>
          </a:prstGeom>
        </p:spPr>
        <p:txBody>
          <a:bodyPr lIns="0" tIns="0" rIns="0" bIns="0" rtlCol="0" anchor="t">
            <a:spAutoFit/>
          </a:bodyPr>
          <a:lstStyle/>
          <a:p>
            <a:pPr marL="493837" lvl="1" indent="-246919" algn="ctr">
              <a:lnSpc>
                <a:spcPts val="3202"/>
              </a:lnSpc>
              <a:buFont typeface="Arial"/>
              <a:buChar char="•"/>
            </a:pPr>
            <a:r>
              <a:rPr lang="en-US" sz="2287">
                <a:solidFill>
                  <a:srgbClr val="7ED957"/>
                </a:solidFill>
                <a:latin typeface="Canva Sans"/>
              </a:rPr>
              <a:t>setSize() -&gt; The setSize() method is used to set the size of vector.</a:t>
            </a:r>
          </a:p>
        </p:txBody>
      </p:sp>
      <p:sp>
        <p:nvSpPr>
          <p:cNvPr id="12" name="TextBox 12"/>
          <p:cNvSpPr txBox="1"/>
          <p:nvPr/>
        </p:nvSpPr>
        <p:spPr>
          <a:xfrm>
            <a:off x="345520" y="6768639"/>
            <a:ext cx="9771160" cy="389577"/>
          </a:xfrm>
          <a:prstGeom prst="rect">
            <a:avLst/>
          </a:prstGeom>
        </p:spPr>
        <p:txBody>
          <a:bodyPr lIns="0" tIns="0" rIns="0" bIns="0" rtlCol="0" anchor="t">
            <a:spAutoFit/>
          </a:bodyPr>
          <a:lstStyle/>
          <a:p>
            <a:pPr marL="493837" lvl="1" indent="-246919" algn="ctr">
              <a:lnSpc>
                <a:spcPts val="3202"/>
              </a:lnSpc>
              <a:buFont typeface="Arial"/>
              <a:buChar char="•"/>
            </a:pPr>
            <a:r>
              <a:rPr lang="en-US" sz="2287">
                <a:solidFill>
                  <a:srgbClr val="7ED957"/>
                </a:solidFill>
                <a:latin typeface="Canva Sans"/>
              </a:rPr>
              <a:t>setLocation -&gt; Changes the point to have the specificed location.</a:t>
            </a:r>
          </a:p>
        </p:txBody>
      </p:sp>
      <p:sp>
        <p:nvSpPr>
          <p:cNvPr id="13" name="TextBox 13"/>
          <p:cNvSpPr txBox="1"/>
          <p:nvPr/>
        </p:nvSpPr>
        <p:spPr>
          <a:xfrm>
            <a:off x="345520" y="7479975"/>
            <a:ext cx="11899830" cy="389577"/>
          </a:xfrm>
          <a:prstGeom prst="rect">
            <a:avLst/>
          </a:prstGeom>
        </p:spPr>
        <p:txBody>
          <a:bodyPr lIns="0" tIns="0" rIns="0" bIns="0" rtlCol="0" anchor="t">
            <a:spAutoFit/>
          </a:bodyPr>
          <a:lstStyle/>
          <a:p>
            <a:pPr marL="493837" lvl="1" indent="-246919" algn="ctr">
              <a:lnSpc>
                <a:spcPts val="3202"/>
              </a:lnSpc>
              <a:buFont typeface="Arial"/>
              <a:buChar char="•"/>
            </a:pPr>
            <a:r>
              <a:rPr lang="en-US" sz="2287">
                <a:solidFill>
                  <a:srgbClr val="7ED957"/>
                </a:solidFill>
                <a:latin typeface="Canva Sans"/>
              </a:rPr>
              <a:t>setVisible() -&gt; The setVisible(true) method makes the frame appear on the screen.</a:t>
            </a:r>
          </a:p>
        </p:txBody>
      </p:sp>
      <p:sp>
        <p:nvSpPr>
          <p:cNvPr id="14" name="TextBox 14"/>
          <p:cNvSpPr txBox="1"/>
          <p:nvPr/>
        </p:nvSpPr>
        <p:spPr>
          <a:xfrm>
            <a:off x="345520" y="8267511"/>
            <a:ext cx="7077826" cy="389577"/>
          </a:xfrm>
          <a:prstGeom prst="rect">
            <a:avLst/>
          </a:prstGeom>
        </p:spPr>
        <p:txBody>
          <a:bodyPr lIns="0" tIns="0" rIns="0" bIns="0" rtlCol="0" anchor="t">
            <a:spAutoFit/>
          </a:bodyPr>
          <a:lstStyle/>
          <a:p>
            <a:pPr marL="493837" lvl="1" indent="-246919" algn="ctr">
              <a:lnSpc>
                <a:spcPts val="3202"/>
              </a:lnSpc>
              <a:buFont typeface="Arial"/>
              <a:buChar char="•"/>
            </a:pPr>
            <a:r>
              <a:rPr lang="en-US" sz="2287">
                <a:solidFill>
                  <a:srgbClr val="7ED957"/>
                </a:solidFill>
                <a:latin typeface="Canva Sans"/>
              </a:rPr>
              <a:t>BlockAll() -&gt; Responsible for move of mouse.  </a:t>
            </a:r>
          </a:p>
        </p:txBody>
      </p:sp>
      <p:sp>
        <p:nvSpPr>
          <p:cNvPr id="15" name="TextBox 15"/>
          <p:cNvSpPr txBox="1"/>
          <p:nvPr/>
        </p:nvSpPr>
        <p:spPr>
          <a:xfrm>
            <a:off x="345520" y="8942837"/>
            <a:ext cx="10088479" cy="389577"/>
          </a:xfrm>
          <a:prstGeom prst="rect">
            <a:avLst/>
          </a:prstGeom>
        </p:spPr>
        <p:txBody>
          <a:bodyPr lIns="0" tIns="0" rIns="0" bIns="0" rtlCol="0" anchor="t">
            <a:spAutoFit/>
          </a:bodyPr>
          <a:lstStyle/>
          <a:p>
            <a:pPr marL="493837" lvl="1" indent="-246919" algn="ctr">
              <a:lnSpc>
                <a:spcPts val="3202"/>
              </a:lnSpc>
              <a:buFont typeface="Arial"/>
              <a:buChar char="•"/>
            </a:pPr>
            <a:r>
              <a:rPr lang="en-US" sz="2287">
                <a:solidFill>
                  <a:srgbClr val="7ED957"/>
                </a:solidFill>
                <a:latin typeface="Canva Sans"/>
              </a:rPr>
              <a:t>Popup() -&gt;shows random located graphical window with a message.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323349" y="240886"/>
            <a:ext cx="3059473" cy="1575629"/>
          </a:xfrm>
          <a:custGeom>
            <a:avLst/>
            <a:gdLst/>
            <a:ahLst/>
            <a:cxnLst/>
            <a:rect l="l" t="t" r="r" b="b"/>
            <a:pathLst>
              <a:path w="3059473" h="1575629">
                <a:moveTo>
                  <a:pt x="0" y="0"/>
                </a:moveTo>
                <a:lnTo>
                  <a:pt x="3059473" y="0"/>
                </a:lnTo>
                <a:lnTo>
                  <a:pt x="3059473" y="1575628"/>
                </a:lnTo>
                <a:lnTo>
                  <a:pt x="0" y="1575628"/>
                </a:lnTo>
                <a:lnTo>
                  <a:pt x="0" y="0"/>
                </a:lnTo>
                <a:close/>
              </a:path>
            </a:pathLst>
          </a:custGeom>
          <a:blipFill>
            <a:blip r:embed="rId8">
              <a:alphaModFix amt="48000"/>
              <a:extLst>
                <a:ext uri="{96DAC541-7B7A-43D3-8B79-37D633B846F1}">
                  <asvg:svgBlip xmlns="" xmlns:asvg="http://schemas.microsoft.com/office/drawing/2016/SVG/main" r:embed="rId9"/>
                </a:ext>
              </a:extLst>
            </a:blip>
            <a:stretch>
              <a:fillRect/>
            </a:stretch>
          </a:blipFill>
        </p:spPr>
      </p:sp>
      <p:sp>
        <p:nvSpPr>
          <p:cNvPr id="6" name="Freeform 6"/>
          <p:cNvSpPr/>
          <p:nvPr/>
        </p:nvSpPr>
        <p:spPr>
          <a:xfrm>
            <a:off x="1981707" y="1883170"/>
            <a:ext cx="15311688" cy="8210976"/>
          </a:xfrm>
          <a:custGeom>
            <a:avLst/>
            <a:gdLst/>
            <a:ahLst/>
            <a:cxnLst/>
            <a:rect l="l" t="t" r="r" b="b"/>
            <a:pathLst>
              <a:path w="15311688" h="8210976">
                <a:moveTo>
                  <a:pt x="0" y="0"/>
                </a:moveTo>
                <a:lnTo>
                  <a:pt x="15311688" y="0"/>
                </a:lnTo>
                <a:lnTo>
                  <a:pt x="15311688" y="8210976"/>
                </a:lnTo>
                <a:lnTo>
                  <a:pt x="0" y="8210976"/>
                </a:lnTo>
                <a:lnTo>
                  <a:pt x="0" y="0"/>
                </a:lnTo>
                <a:close/>
              </a:path>
            </a:pathLst>
          </a:custGeom>
          <a:blipFill>
            <a:blip r:embed="rId10"/>
            <a:stretch>
              <a:fillRect/>
            </a:stretch>
          </a:blipFill>
        </p:spPr>
      </p:sp>
      <p:sp>
        <p:nvSpPr>
          <p:cNvPr id="7" name="TextBox 7"/>
          <p:cNvSpPr txBox="1"/>
          <p:nvPr/>
        </p:nvSpPr>
        <p:spPr>
          <a:xfrm>
            <a:off x="-193846" y="731041"/>
            <a:ext cx="3576668" cy="538167"/>
          </a:xfrm>
          <a:prstGeom prst="rect">
            <a:avLst/>
          </a:prstGeom>
        </p:spPr>
        <p:txBody>
          <a:bodyPr lIns="0" tIns="0" rIns="0" bIns="0" rtlCol="0" anchor="t">
            <a:spAutoFit/>
          </a:bodyPr>
          <a:lstStyle/>
          <a:p>
            <a:pPr algn="ctr">
              <a:lnSpc>
                <a:spcPts val="4462"/>
              </a:lnSpc>
              <a:spcBef>
                <a:spcPct val="0"/>
              </a:spcBef>
            </a:pPr>
            <a:r>
              <a:rPr lang="en-US" sz="3187" u="sng">
                <a:solidFill>
                  <a:srgbClr val="EFF0F2"/>
                </a:solidFill>
                <a:latin typeface="Canva Sans Bold Italics"/>
              </a:rPr>
              <a:t>WORKING</a:t>
            </a:r>
          </a:p>
        </p:txBody>
      </p:sp>
      <p:sp>
        <p:nvSpPr>
          <p:cNvPr id="8" name="TextBox 8"/>
          <p:cNvSpPr txBox="1"/>
          <p:nvPr/>
        </p:nvSpPr>
        <p:spPr>
          <a:xfrm>
            <a:off x="4172866" y="596421"/>
            <a:ext cx="11322891" cy="778833"/>
          </a:xfrm>
          <a:prstGeom prst="rect">
            <a:avLst/>
          </a:prstGeom>
        </p:spPr>
        <p:txBody>
          <a:bodyPr lIns="0" tIns="0" rIns="0" bIns="0" rtlCol="0" anchor="t">
            <a:spAutoFit/>
          </a:bodyPr>
          <a:lstStyle/>
          <a:p>
            <a:pPr algn="ctr">
              <a:lnSpc>
                <a:spcPts val="6422"/>
              </a:lnSpc>
              <a:spcBef>
                <a:spcPct val="0"/>
              </a:spcBef>
            </a:pPr>
            <a:r>
              <a:rPr lang="en-US" sz="4587" u="sng">
                <a:solidFill>
                  <a:srgbClr val="7ED957"/>
                </a:solidFill>
                <a:latin typeface="Canva Sans Bold Italics"/>
              </a:rPr>
              <a:t>SCREENSHOT OF ITS WORKING.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624138" y="1247733"/>
            <a:ext cx="3576668" cy="1841984"/>
          </a:xfrm>
          <a:custGeom>
            <a:avLst/>
            <a:gdLst/>
            <a:ahLst/>
            <a:cxnLst/>
            <a:rect l="l" t="t" r="r" b="b"/>
            <a:pathLst>
              <a:path w="3576668" h="1841984">
                <a:moveTo>
                  <a:pt x="0" y="0"/>
                </a:moveTo>
                <a:lnTo>
                  <a:pt x="3576668" y="0"/>
                </a:lnTo>
                <a:lnTo>
                  <a:pt x="3576668" y="1841984"/>
                </a:lnTo>
                <a:lnTo>
                  <a:pt x="0" y="1841984"/>
                </a:lnTo>
                <a:lnTo>
                  <a:pt x="0" y="0"/>
                </a:lnTo>
                <a:close/>
              </a:path>
            </a:pathLst>
          </a:custGeom>
          <a:blipFill>
            <a:blip r:embed="rId8">
              <a:alphaModFix amt="42000"/>
              <a:extLst>
                <a:ext uri="{96DAC541-7B7A-43D3-8B79-37D633B846F1}">
                  <asvg:svgBlip xmlns="" xmlns:asvg="http://schemas.microsoft.com/office/drawing/2016/SVG/main" r:embed="rId9"/>
                </a:ext>
              </a:extLst>
            </a:blip>
            <a:stretch>
              <a:fillRect/>
            </a:stretch>
          </a:blipFill>
        </p:spPr>
      </p:sp>
      <p:sp>
        <p:nvSpPr>
          <p:cNvPr id="6" name="TextBox 6"/>
          <p:cNvSpPr txBox="1"/>
          <p:nvPr/>
        </p:nvSpPr>
        <p:spPr>
          <a:xfrm>
            <a:off x="-225592" y="1780668"/>
            <a:ext cx="4072970" cy="587697"/>
          </a:xfrm>
          <a:prstGeom prst="rect">
            <a:avLst/>
          </a:prstGeom>
        </p:spPr>
        <p:txBody>
          <a:bodyPr lIns="0" tIns="0" rIns="0" bIns="0" rtlCol="0" anchor="t">
            <a:spAutoFit/>
          </a:bodyPr>
          <a:lstStyle/>
          <a:p>
            <a:pPr algn="ctr">
              <a:lnSpc>
                <a:spcPts val="4882"/>
              </a:lnSpc>
              <a:spcBef>
                <a:spcPct val="0"/>
              </a:spcBef>
            </a:pPr>
            <a:r>
              <a:rPr lang="en-US" sz="3487" u="sng">
                <a:solidFill>
                  <a:srgbClr val="ECF0F1"/>
                </a:solidFill>
                <a:latin typeface="Canva Sans Bold Italics"/>
              </a:rPr>
              <a:t>USE</a:t>
            </a:r>
          </a:p>
        </p:txBody>
      </p:sp>
      <p:sp>
        <p:nvSpPr>
          <p:cNvPr id="7" name="TextBox 7"/>
          <p:cNvSpPr txBox="1"/>
          <p:nvPr/>
        </p:nvSpPr>
        <p:spPr>
          <a:xfrm>
            <a:off x="2934702" y="3461738"/>
            <a:ext cx="12571682" cy="679673"/>
          </a:xfrm>
          <a:prstGeom prst="rect">
            <a:avLst/>
          </a:prstGeom>
        </p:spPr>
        <p:txBody>
          <a:bodyPr lIns="0" tIns="0" rIns="0" bIns="0" rtlCol="0" anchor="t">
            <a:spAutoFit/>
          </a:bodyPr>
          <a:lstStyle/>
          <a:p>
            <a:pPr marL="817679" lvl="1" indent="-408840" algn="ctr">
              <a:lnSpc>
                <a:spcPts val="5302"/>
              </a:lnSpc>
              <a:buFont typeface="Arial"/>
              <a:buChar char="•"/>
            </a:pPr>
            <a:r>
              <a:rPr lang="en-US" sz="3787" dirty="0">
                <a:solidFill>
                  <a:srgbClr val="7ED957"/>
                </a:solidFill>
                <a:latin typeface="Canva Sans"/>
              </a:rPr>
              <a:t>To spy on someone by </a:t>
            </a:r>
            <a:r>
              <a:rPr lang="en-US" sz="3787" dirty="0" smtClean="0">
                <a:solidFill>
                  <a:srgbClr val="7ED957"/>
                </a:solidFill>
                <a:latin typeface="Canva Sans"/>
              </a:rPr>
              <a:t>their  </a:t>
            </a:r>
            <a:r>
              <a:rPr lang="en-US" sz="3787" dirty="0">
                <a:solidFill>
                  <a:srgbClr val="7ED957"/>
                </a:solidFill>
                <a:latin typeface="Canva Sans"/>
              </a:rPr>
              <a:t>system and mobile.</a:t>
            </a:r>
          </a:p>
        </p:txBody>
      </p:sp>
      <p:sp>
        <p:nvSpPr>
          <p:cNvPr id="8" name="TextBox 8"/>
          <p:cNvSpPr txBox="1"/>
          <p:nvPr/>
        </p:nvSpPr>
        <p:spPr>
          <a:xfrm>
            <a:off x="3128970" y="4723767"/>
            <a:ext cx="5405430" cy="646752"/>
          </a:xfrm>
          <a:prstGeom prst="rect">
            <a:avLst/>
          </a:prstGeom>
        </p:spPr>
        <p:txBody>
          <a:bodyPr lIns="0" tIns="0" rIns="0" bIns="0" rtlCol="0" anchor="t">
            <a:spAutoFit/>
          </a:bodyPr>
          <a:lstStyle/>
          <a:p>
            <a:pPr marL="817679" lvl="1" indent="-408840" algn="ctr">
              <a:lnSpc>
                <a:spcPts val="5302"/>
              </a:lnSpc>
              <a:buFont typeface="Arial"/>
              <a:buChar char="•"/>
            </a:pPr>
            <a:r>
              <a:rPr lang="en-US" sz="3787" dirty="0">
                <a:solidFill>
                  <a:srgbClr val="7ED957"/>
                </a:solidFill>
                <a:latin typeface="Canva Sans"/>
              </a:rPr>
              <a:t>  In data breaching.</a:t>
            </a:r>
          </a:p>
        </p:txBody>
      </p:sp>
      <p:sp>
        <p:nvSpPr>
          <p:cNvPr id="9" name="TextBox 9"/>
          <p:cNvSpPr txBox="1"/>
          <p:nvPr/>
        </p:nvSpPr>
        <p:spPr>
          <a:xfrm>
            <a:off x="2895600" y="5867532"/>
            <a:ext cx="11139495" cy="646752"/>
          </a:xfrm>
          <a:prstGeom prst="rect">
            <a:avLst/>
          </a:prstGeom>
        </p:spPr>
        <p:txBody>
          <a:bodyPr lIns="0" tIns="0" rIns="0" bIns="0" rtlCol="0" anchor="t">
            <a:spAutoFit/>
          </a:bodyPr>
          <a:lstStyle/>
          <a:p>
            <a:pPr marL="817679" lvl="1" indent="-408840" algn="ctr">
              <a:lnSpc>
                <a:spcPts val="5302"/>
              </a:lnSpc>
              <a:buFont typeface="Arial"/>
              <a:buChar char="•"/>
            </a:pPr>
            <a:r>
              <a:rPr lang="en-US" sz="3787" dirty="0">
                <a:solidFill>
                  <a:srgbClr val="7ED957"/>
                </a:solidFill>
                <a:latin typeface="Canva Sans"/>
              </a:rPr>
              <a:t>To get unauthorized access of any system.</a:t>
            </a:r>
          </a:p>
        </p:txBody>
      </p:sp>
      <p:sp>
        <p:nvSpPr>
          <p:cNvPr id="10" name="TextBox 10"/>
          <p:cNvSpPr txBox="1"/>
          <p:nvPr/>
        </p:nvSpPr>
        <p:spPr>
          <a:xfrm>
            <a:off x="2957928" y="6911815"/>
            <a:ext cx="4814472" cy="646752"/>
          </a:xfrm>
          <a:prstGeom prst="rect">
            <a:avLst/>
          </a:prstGeom>
        </p:spPr>
        <p:txBody>
          <a:bodyPr lIns="0" tIns="0" rIns="0" bIns="0" rtlCol="0" anchor="t">
            <a:spAutoFit/>
          </a:bodyPr>
          <a:lstStyle/>
          <a:p>
            <a:pPr marL="817679" lvl="1" indent="-408840" algn="ctr">
              <a:lnSpc>
                <a:spcPts val="5302"/>
              </a:lnSpc>
              <a:buFont typeface="Arial"/>
              <a:buChar char="•"/>
            </a:pPr>
            <a:r>
              <a:rPr lang="en-US" sz="3787" dirty="0">
                <a:solidFill>
                  <a:srgbClr val="7ED957"/>
                </a:solidFill>
                <a:latin typeface="Canva Sans"/>
              </a:rPr>
              <a:t>Use in Hacking.</a:t>
            </a:r>
          </a:p>
        </p:txBody>
      </p:sp>
      <p:sp>
        <p:nvSpPr>
          <p:cNvPr id="11" name="TextBox 11"/>
          <p:cNvSpPr txBox="1"/>
          <p:nvPr/>
        </p:nvSpPr>
        <p:spPr>
          <a:xfrm>
            <a:off x="1867902" y="7998120"/>
            <a:ext cx="8571498" cy="679673"/>
          </a:xfrm>
          <a:prstGeom prst="rect">
            <a:avLst/>
          </a:prstGeom>
        </p:spPr>
        <p:txBody>
          <a:bodyPr wrap="square" lIns="0" tIns="0" rIns="0" bIns="0" rtlCol="0" anchor="t">
            <a:spAutoFit/>
          </a:bodyPr>
          <a:lstStyle/>
          <a:p>
            <a:pPr marL="817679" lvl="1" indent="-408840" algn="ctr">
              <a:lnSpc>
                <a:spcPts val="5302"/>
              </a:lnSpc>
              <a:buFont typeface="Arial"/>
              <a:buChar char="•"/>
            </a:pPr>
            <a:r>
              <a:rPr lang="en-US" sz="3787" dirty="0">
                <a:solidFill>
                  <a:srgbClr val="7ED957"/>
                </a:solidFill>
                <a:latin typeface="Canva Sans"/>
              </a:rPr>
              <a:t>  To crash any system.</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332232" y="432561"/>
            <a:ext cx="3576668" cy="1841984"/>
          </a:xfrm>
          <a:custGeom>
            <a:avLst/>
            <a:gdLst/>
            <a:ahLst/>
            <a:cxnLst/>
            <a:rect l="l" t="t" r="r" b="b"/>
            <a:pathLst>
              <a:path w="3576668" h="1841984">
                <a:moveTo>
                  <a:pt x="0" y="0"/>
                </a:moveTo>
                <a:lnTo>
                  <a:pt x="3576668" y="0"/>
                </a:lnTo>
                <a:lnTo>
                  <a:pt x="3576668" y="1841984"/>
                </a:lnTo>
                <a:lnTo>
                  <a:pt x="0" y="1841984"/>
                </a:lnTo>
                <a:lnTo>
                  <a:pt x="0" y="0"/>
                </a:lnTo>
                <a:close/>
              </a:path>
            </a:pathLst>
          </a:custGeom>
          <a:blipFill>
            <a:blip r:embed="rId8">
              <a:alphaModFix amt="35000"/>
              <a:extLst>
                <a:ext uri="{96DAC541-7B7A-43D3-8B79-37D633B846F1}">
                  <asvg:svgBlip xmlns="" xmlns:asvg="http://schemas.microsoft.com/office/drawing/2016/SVG/main" r:embed="rId9"/>
                </a:ext>
              </a:extLst>
            </a:blip>
            <a:stretch>
              <a:fillRect/>
            </a:stretch>
          </a:blipFill>
        </p:spPr>
      </p:sp>
      <p:sp>
        <p:nvSpPr>
          <p:cNvPr id="6" name="Freeform 6"/>
          <p:cNvSpPr/>
          <p:nvPr/>
        </p:nvSpPr>
        <p:spPr>
          <a:xfrm>
            <a:off x="6571980" y="5143500"/>
            <a:ext cx="4761346" cy="4938836"/>
          </a:xfrm>
          <a:custGeom>
            <a:avLst/>
            <a:gdLst/>
            <a:ahLst/>
            <a:cxnLst/>
            <a:rect l="l" t="t" r="r" b="b"/>
            <a:pathLst>
              <a:path w="4761346" h="4938836">
                <a:moveTo>
                  <a:pt x="0" y="0"/>
                </a:moveTo>
                <a:lnTo>
                  <a:pt x="4761347" y="0"/>
                </a:lnTo>
                <a:lnTo>
                  <a:pt x="4761347" y="4938836"/>
                </a:lnTo>
                <a:lnTo>
                  <a:pt x="0" y="4938836"/>
                </a:lnTo>
                <a:lnTo>
                  <a:pt x="0" y="0"/>
                </a:lnTo>
                <a:close/>
              </a:path>
            </a:pathLst>
          </a:custGeom>
          <a:blipFill>
            <a:blip r:embed="rId10"/>
            <a:stretch>
              <a:fillRect/>
            </a:stretch>
          </a:blipFill>
        </p:spPr>
      </p:sp>
      <p:sp>
        <p:nvSpPr>
          <p:cNvPr id="7" name="TextBox 7"/>
          <p:cNvSpPr txBox="1"/>
          <p:nvPr/>
        </p:nvSpPr>
        <p:spPr>
          <a:xfrm>
            <a:off x="193373" y="1080659"/>
            <a:ext cx="3576668" cy="488637"/>
          </a:xfrm>
          <a:prstGeom prst="rect">
            <a:avLst/>
          </a:prstGeom>
        </p:spPr>
        <p:txBody>
          <a:bodyPr lIns="0" tIns="0" rIns="0" bIns="0" rtlCol="0" anchor="t">
            <a:spAutoFit/>
          </a:bodyPr>
          <a:lstStyle/>
          <a:p>
            <a:pPr algn="ctr">
              <a:lnSpc>
                <a:spcPts val="4042"/>
              </a:lnSpc>
              <a:spcBef>
                <a:spcPct val="0"/>
              </a:spcBef>
            </a:pPr>
            <a:r>
              <a:rPr lang="en-US" sz="2887" u="sng">
                <a:solidFill>
                  <a:srgbClr val="ECF0F1"/>
                </a:solidFill>
                <a:latin typeface="Canva Sans Bold Italics"/>
              </a:rPr>
              <a:t>FINAL WORD</a:t>
            </a:r>
          </a:p>
        </p:txBody>
      </p:sp>
      <p:sp>
        <p:nvSpPr>
          <p:cNvPr id="8" name="TextBox 8"/>
          <p:cNvSpPr txBox="1"/>
          <p:nvPr/>
        </p:nvSpPr>
        <p:spPr>
          <a:xfrm>
            <a:off x="205440" y="3222431"/>
            <a:ext cx="18082560" cy="2051570"/>
          </a:xfrm>
          <a:prstGeom prst="rect">
            <a:avLst/>
          </a:prstGeom>
        </p:spPr>
        <p:txBody>
          <a:bodyPr lIns="0" tIns="0" rIns="0" bIns="0" rtlCol="0" anchor="t">
            <a:spAutoFit/>
          </a:bodyPr>
          <a:lstStyle/>
          <a:p>
            <a:pPr algn="just">
              <a:lnSpc>
                <a:spcPts val="5467"/>
              </a:lnSpc>
              <a:spcBef>
                <a:spcPct val="0"/>
              </a:spcBef>
            </a:pPr>
            <a:r>
              <a:rPr lang="en-US" sz="3905">
                <a:solidFill>
                  <a:srgbClr val="7ED957"/>
                </a:solidFill>
                <a:latin typeface="Canva Sans Bold"/>
              </a:rPr>
              <a:t>THIS PROJRCT IS NOT FOR HARM ANY DEVICE OR SYSTEM.THIS VIRUS IS COMPLETELY HARMLESS VIRUS. THIS IS ONLY TO STOP A SYSTEM FUNCTIONING  FOR  A  PARTICULAR  TIME  PERIOD.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grpSp>
        <p:nvGrpSpPr>
          <p:cNvPr id="5" name="Group 5"/>
          <p:cNvGrpSpPr/>
          <p:nvPr/>
        </p:nvGrpSpPr>
        <p:grpSpPr>
          <a:xfrm>
            <a:off x="3641848" y="151178"/>
            <a:ext cx="10320087" cy="2025253"/>
            <a:chOff x="0" y="0"/>
            <a:chExt cx="2718048" cy="533400"/>
          </a:xfrm>
        </p:grpSpPr>
        <p:sp>
          <p:nvSpPr>
            <p:cNvPr id="6" name="Freeform 6"/>
            <p:cNvSpPr/>
            <p:nvPr/>
          </p:nvSpPr>
          <p:spPr>
            <a:xfrm>
              <a:off x="0" y="0"/>
              <a:ext cx="2718048" cy="533400"/>
            </a:xfrm>
            <a:custGeom>
              <a:avLst/>
              <a:gdLst/>
              <a:ahLst/>
              <a:cxnLst/>
              <a:rect l="l" t="t" r="r" b="b"/>
              <a:pathLst>
                <a:path w="2718048" h="533400">
                  <a:moveTo>
                    <a:pt x="273050" y="0"/>
                  </a:moveTo>
                  <a:lnTo>
                    <a:pt x="0" y="266700"/>
                  </a:lnTo>
                  <a:lnTo>
                    <a:pt x="273050" y="533400"/>
                  </a:lnTo>
                  <a:lnTo>
                    <a:pt x="273050" y="400050"/>
                  </a:lnTo>
                  <a:lnTo>
                    <a:pt x="2444998" y="400050"/>
                  </a:lnTo>
                  <a:lnTo>
                    <a:pt x="2444998" y="533400"/>
                  </a:lnTo>
                  <a:lnTo>
                    <a:pt x="2718048" y="266700"/>
                  </a:lnTo>
                  <a:lnTo>
                    <a:pt x="2444998" y="0"/>
                  </a:lnTo>
                  <a:lnTo>
                    <a:pt x="2444998" y="133350"/>
                  </a:lnTo>
                  <a:lnTo>
                    <a:pt x="273050" y="133350"/>
                  </a:lnTo>
                  <a:lnTo>
                    <a:pt x="273050" y="0"/>
                  </a:lnTo>
                  <a:close/>
                </a:path>
              </a:pathLst>
            </a:custGeom>
            <a:solidFill>
              <a:srgbClr val="539BE0">
                <a:alpha val="35686"/>
              </a:srgbClr>
            </a:solidFill>
          </p:spPr>
        </p:sp>
        <p:sp>
          <p:nvSpPr>
            <p:cNvPr id="7" name="TextBox 7"/>
            <p:cNvSpPr txBox="1"/>
            <p:nvPr/>
          </p:nvSpPr>
          <p:spPr>
            <a:xfrm>
              <a:off x="101600" y="92075"/>
              <a:ext cx="609600" cy="301625"/>
            </a:xfrm>
            <a:prstGeom prst="rect">
              <a:avLst/>
            </a:prstGeom>
          </p:spPr>
          <p:txBody>
            <a:bodyPr lIns="50800" tIns="50800" rIns="50800" bIns="50800" rtlCol="0" anchor="ctr"/>
            <a:lstStyle/>
            <a:p>
              <a:pPr algn="ctr">
                <a:lnSpc>
                  <a:spcPts val="3202"/>
                </a:lnSpc>
              </a:pPr>
              <a:endParaRPr/>
            </a:p>
          </p:txBody>
        </p:sp>
      </p:grpSp>
      <p:sp>
        <p:nvSpPr>
          <p:cNvPr id="8" name="Freeform 8"/>
          <p:cNvSpPr/>
          <p:nvPr/>
        </p:nvSpPr>
        <p:spPr>
          <a:xfrm>
            <a:off x="0" y="6747869"/>
            <a:ext cx="6133936" cy="3457309"/>
          </a:xfrm>
          <a:custGeom>
            <a:avLst/>
            <a:gdLst/>
            <a:ahLst/>
            <a:cxnLst/>
            <a:rect l="l" t="t" r="r" b="b"/>
            <a:pathLst>
              <a:path w="6133936" h="3457309">
                <a:moveTo>
                  <a:pt x="0" y="0"/>
                </a:moveTo>
                <a:lnTo>
                  <a:pt x="6133936" y="0"/>
                </a:lnTo>
                <a:lnTo>
                  <a:pt x="6133936" y="3457309"/>
                </a:lnTo>
                <a:lnTo>
                  <a:pt x="0" y="3457309"/>
                </a:lnTo>
                <a:lnTo>
                  <a:pt x="0" y="0"/>
                </a:lnTo>
                <a:close/>
              </a:path>
            </a:pathLst>
          </a:custGeom>
          <a:blipFill>
            <a:blip r:embed="rId8">
              <a:alphaModFix amt="65000"/>
              <a:extLst>
                <a:ext uri="{96DAC541-7B7A-43D3-8B79-37D633B846F1}">
                  <asvg:svgBlip xmlns="" xmlns:asvg="http://schemas.microsoft.com/office/drawing/2016/SVG/main" r:embed="rId9"/>
                </a:ext>
              </a:extLst>
            </a:blip>
            <a:stretch>
              <a:fillRect/>
            </a:stretch>
          </a:blipFill>
        </p:spPr>
      </p:sp>
      <p:sp>
        <p:nvSpPr>
          <p:cNvPr id="9" name="Freeform 9"/>
          <p:cNvSpPr/>
          <p:nvPr/>
        </p:nvSpPr>
        <p:spPr>
          <a:xfrm>
            <a:off x="11943113" y="6747869"/>
            <a:ext cx="6133936" cy="3457309"/>
          </a:xfrm>
          <a:custGeom>
            <a:avLst/>
            <a:gdLst/>
            <a:ahLst/>
            <a:cxnLst/>
            <a:rect l="l" t="t" r="r" b="b"/>
            <a:pathLst>
              <a:path w="6133936" h="3457309">
                <a:moveTo>
                  <a:pt x="0" y="0"/>
                </a:moveTo>
                <a:lnTo>
                  <a:pt x="6133936" y="0"/>
                </a:lnTo>
                <a:lnTo>
                  <a:pt x="6133936" y="3457309"/>
                </a:lnTo>
                <a:lnTo>
                  <a:pt x="0" y="3457309"/>
                </a:lnTo>
                <a:lnTo>
                  <a:pt x="0" y="0"/>
                </a:lnTo>
                <a:close/>
              </a:path>
            </a:pathLst>
          </a:custGeom>
          <a:blipFill>
            <a:blip r:embed="rId8">
              <a:alphaModFix amt="67000"/>
              <a:extLst>
                <a:ext uri="{96DAC541-7B7A-43D3-8B79-37D633B846F1}">
                  <asvg:svgBlip xmlns="" xmlns:asvg="http://schemas.microsoft.com/office/drawing/2016/SVG/main" r:embed="rId9"/>
                </a:ext>
              </a:extLst>
            </a:blip>
            <a:stretch>
              <a:fillRect/>
            </a:stretch>
          </a:blipFill>
        </p:spPr>
      </p:sp>
      <p:sp>
        <p:nvSpPr>
          <p:cNvPr id="10" name="Freeform 10"/>
          <p:cNvSpPr/>
          <p:nvPr/>
        </p:nvSpPr>
        <p:spPr>
          <a:xfrm>
            <a:off x="4961728" y="3303090"/>
            <a:ext cx="7289300" cy="2518122"/>
          </a:xfrm>
          <a:custGeom>
            <a:avLst/>
            <a:gdLst/>
            <a:ahLst/>
            <a:cxnLst/>
            <a:rect l="l" t="t" r="r" b="b"/>
            <a:pathLst>
              <a:path w="7289300" h="2518122">
                <a:moveTo>
                  <a:pt x="0" y="0"/>
                </a:moveTo>
                <a:lnTo>
                  <a:pt x="7289300" y="0"/>
                </a:lnTo>
                <a:lnTo>
                  <a:pt x="7289300" y="2518122"/>
                </a:lnTo>
                <a:lnTo>
                  <a:pt x="0" y="2518122"/>
                </a:lnTo>
                <a:lnTo>
                  <a:pt x="0" y="0"/>
                </a:lnTo>
                <a:close/>
              </a:path>
            </a:pathLst>
          </a:custGeom>
          <a:blipFill>
            <a:blip r:embed="rId10">
              <a:alphaModFix amt="56000"/>
              <a:extLst>
                <a:ext uri="{96DAC541-7B7A-43D3-8B79-37D633B846F1}">
                  <asvg:svgBlip xmlns="" xmlns:asvg="http://schemas.microsoft.com/office/drawing/2016/SVG/main" r:embed="rId11"/>
                </a:ext>
              </a:extLst>
            </a:blip>
            <a:stretch>
              <a:fillRect/>
            </a:stretch>
          </a:blipFill>
        </p:spPr>
      </p:sp>
      <p:sp>
        <p:nvSpPr>
          <p:cNvPr id="11" name="TextBox 11"/>
          <p:cNvSpPr txBox="1"/>
          <p:nvPr/>
        </p:nvSpPr>
        <p:spPr>
          <a:xfrm>
            <a:off x="6001216" y="599127"/>
            <a:ext cx="5789265" cy="1005529"/>
          </a:xfrm>
          <a:prstGeom prst="rect">
            <a:avLst/>
          </a:prstGeom>
        </p:spPr>
        <p:txBody>
          <a:bodyPr lIns="0" tIns="0" rIns="0" bIns="0" rtlCol="0" anchor="t">
            <a:spAutoFit/>
          </a:bodyPr>
          <a:lstStyle/>
          <a:p>
            <a:pPr algn="ctr">
              <a:lnSpc>
                <a:spcPts val="8102"/>
              </a:lnSpc>
              <a:spcBef>
                <a:spcPct val="0"/>
              </a:spcBef>
            </a:pPr>
            <a:r>
              <a:rPr lang="en-US" sz="5787" u="sng">
                <a:solidFill>
                  <a:srgbClr val="FFFFFF"/>
                </a:solidFill>
                <a:latin typeface="Canva Sans Bold"/>
              </a:rPr>
              <a:t>Session 2022-23</a:t>
            </a:r>
          </a:p>
        </p:txBody>
      </p:sp>
      <p:sp>
        <p:nvSpPr>
          <p:cNvPr id="12" name="TextBox 12"/>
          <p:cNvSpPr txBox="1"/>
          <p:nvPr/>
        </p:nvSpPr>
        <p:spPr>
          <a:xfrm>
            <a:off x="437230" y="7447502"/>
            <a:ext cx="5470029" cy="1029022"/>
          </a:xfrm>
          <a:prstGeom prst="rect">
            <a:avLst/>
          </a:prstGeom>
        </p:spPr>
        <p:txBody>
          <a:bodyPr lIns="0" tIns="0" rIns="0" bIns="0" rtlCol="0" anchor="t">
            <a:spAutoFit/>
          </a:bodyPr>
          <a:lstStyle/>
          <a:p>
            <a:pPr algn="ctr">
              <a:lnSpc>
                <a:spcPts val="4182"/>
              </a:lnSpc>
              <a:spcBef>
                <a:spcPct val="0"/>
              </a:spcBef>
            </a:pPr>
            <a:r>
              <a:rPr lang="en-US" sz="2987">
                <a:solidFill>
                  <a:srgbClr val="000002"/>
                </a:solidFill>
                <a:latin typeface="Canva Sans Bold Italics"/>
              </a:rPr>
              <a:t>UNDER THE GUIDANCE OF -&gt; </a:t>
            </a:r>
          </a:p>
          <a:p>
            <a:pPr algn="ctr">
              <a:lnSpc>
                <a:spcPts val="4182"/>
              </a:lnSpc>
              <a:spcBef>
                <a:spcPct val="0"/>
              </a:spcBef>
            </a:pPr>
            <a:r>
              <a:rPr lang="en-US" sz="2987">
                <a:solidFill>
                  <a:srgbClr val="000002"/>
                </a:solidFill>
                <a:latin typeface="Canva Sans Bold Italics"/>
              </a:rPr>
              <a:t>DR. VIKAS PANDEY</a:t>
            </a:r>
          </a:p>
        </p:txBody>
      </p:sp>
      <p:sp>
        <p:nvSpPr>
          <p:cNvPr id="13" name="TextBox 13"/>
          <p:cNvSpPr txBox="1"/>
          <p:nvPr/>
        </p:nvSpPr>
        <p:spPr>
          <a:xfrm>
            <a:off x="903602" y="8639649"/>
            <a:ext cx="4326731" cy="389577"/>
          </a:xfrm>
          <a:prstGeom prst="rect">
            <a:avLst/>
          </a:prstGeom>
        </p:spPr>
        <p:txBody>
          <a:bodyPr lIns="0" tIns="0" rIns="0" bIns="0" rtlCol="0" anchor="t">
            <a:spAutoFit/>
          </a:bodyPr>
          <a:lstStyle/>
          <a:p>
            <a:pPr algn="ctr">
              <a:lnSpc>
                <a:spcPts val="3202"/>
              </a:lnSpc>
              <a:spcBef>
                <a:spcPct val="0"/>
              </a:spcBef>
            </a:pPr>
            <a:r>
              <a:rPr lang="en-US" sz="2287">
                <a:solidFill>
                  <a:srgbClr val="000002"/>
                </a:solidFill>
                <a:latin typeface="Canva Sans Bold Italics"/>
              </a:rPr>
              <a:t>(ASSISTANT PROFESSOR CSIT)</a:t>
            </a:r>
          </a:p>
        </p:txBody>
      </p:sp>
      <p:sp>
        <p:nvSpPr>
          <p:cNvPr id="14" name="TextBox 14"/>
          <p:cNvSpPr txBox="1"/>
          <p:nvPr/>
        </p:nvSpPr>
        <p:spPr>
          <a:xfrm>
            <a:off x="12993037" y="7447502"/>
            <a:ext cx="4034088" cy="1029022"/>
          </a:xfrm>
          <a:prstGeom prst="rect">
            <a:avLst/>
          </a:prstGeom>
        </p:spPr>
        <p:txBody>
          <a:bodyPr lIns="0" tIns="0" rIns="0" bIns="0" rtlCol="0" anchor="t">
            <a:spAutoFit/>
          </a:bodyPr>
          <a:lstStyle/>
          <a:p>
            <a:pPr algn="ctr">
              <a:lnSpc>
                <a:spcPts val="4182"/>
              </a:lnSpc>
              <a:spcBef>
                <a:spcPct val="0"/>
              </a:spcBef>
            </a:pPr>
            <a:r>
              <a:rPr lang="en-US" sz="2987">
                <a:solidFill>
                  <a:srgbClr val="000002"/>
                </a:solidFill>
                <a:latin typeface="Canva Sans Bold Italics"/>
              </a:rPr>
              <a:t>     SUBMITTED TO -&gt; </a:t>
            </a:r>
          </a:p>
          <a:p>
            <a:pPr algn="ctr">
              <a:lnSpc>
                <a:spcPts val="4182"/>
              </a:lnSpc>
              <a:spcBef>
                <a:spcPct val="0"/>
              </a:spcBef>
            </a:pPr>
            <a:r>
              <a:rPr lang="en-US" sz="2987">
                <a:solidFill>
                  <a:srgbClr val="000002"/>
                </a:solidFill>
                <a:latin typeface="Canva Sans Bold Italics"/>
              </a:rPr>
              <a:t>DR. A.K. SAXENA</a:t>
            </a:r>
          </a:p>
        </p:txBody>
      </p:sp>
      <p:sp>
        <p:nvSpPr>
          <p:cNvPr id="15" name="TextBox 15"/>
          <p:cNvSpPr txBox="1"/>
          <p:nvPr/>
        </p:nvSpPr>
        <p:spPr>
          <a:xfrm>
            <a:off x="13058775" y="8639649"/>
            <a:ext cx="4268986" cy="389577"/>
          </a:xfrm>
          <a:prstGeom prst="rect">
            <a:avLst/>
          </a:prstGeom>
        </p:spPr>
        <p:txBody>
          <a:bodyPr lIns="0" tIns="0" rIns="0" bIns="0" rtlCol="0" anchor="t">
            <a:spAutoFit/>
          </a:bodyPr>
          <a:lstStyle/>
          <a:p>
            <a:pPr algn="ctr">
              <a:lnSpc>
                <a:spcPts val="3202"/>
              </a:lnSpc>
              <a:spcBef>
                <a:spcPct val="0"/>
              </a:spcBef>
            </a:pPr>
            <a:r>
              <a:rPr lang="en-US" sz="2287">
                <a:solidFill>
                  <a:srgbClr val="000002"/>
                </a:solidFill>
                <a:latin typeface="Canva Sans Bold"/>
              </a:rPr>
              <a:t>( HOD OF CSIT DEPARTMENT )</a:t>
            </a:r>
          </a:p>
        </p:txBody>
      </p:sp>
      <p:sp>
        <p:nvSpPr>
          <p:cNvPr id="16" name="TextBox 16"/>
          <p:cNvSpPr txBox="1"/>
          <p:nvPr/>
        </p:nvSpPr>
        <p:spPr>
          <a:xfrm>
            <a:off x="5367794" y="3486255"/>
            <a:ext cx="7289300" cy="389577"/>
          </a:xfrm>
          <a:prstGeom prst="rect">
            <a:avLst/>
          </a:prstGeom>
        </p:spPr>
        <p:txBody>
          <a:bodyPr lIns="0" tIns="0" rIns="0" bIns="0" rtlCol="0" anchor="t">
            <a:spAutoFit/>
          </a:bodyPr>
          <a:lstStyle/>
          <a:p>
            <a:pPr algn="just">
              <a:lnSpc>
                <a:spcPts val="3202"/>
              </a:lnSpc>
              <a:spcBef>
                <a:spcPct val="0"/>
              </a:spcBef>
            </a:pPr>
            <a:r>
              <a:rPr lang="en-US" sz="2287">
                <a:solidFill>
                  <a:srgbClr val="000002"/>
                </a:solidFill>
                <a:latin typeface="Canva Sans Bold"/>
              </a:rPr>
              <a:t>SUBMITTED BY   -  UMESH KUMAR SHRIWAS</a:t>
            </a:r>
          </a:p>
        </p:txBody>
      </p:sp>
      <p:sp>
        <p:nvSpPr>
          <p:cNvPr id="17" name="TextBox 17"/>
          <p:cNvSpPr txBox="1"/>
          <p:nvPr/>
        </p:nvSpPr>
        <p:spPr>
          <a:xfrm>
            <a:off x="5703737" y="3913931"/>
            <a:ext cx="7289300" cy="389577"/>
          </a:xfrm>
          <a:prstGeom prst="rect">
            <a:avLst/>
          </a:prstGeom>
        </p:spPr>
        <p:txBody>
          <a:bodyPr lIns="0" tIns="0" rIns="0" bIns="0" rtlCol="0" anchor="t">
            <a:spAutoFit/>
          </a:bodyPr>
          <a:lstStyle/>
          <a:p>
            <a:pPr algn="just">
              <a:lnSpc>
                <a:spcPts val="3202"/>
              </a:lnSpc>
              <a:spcBef>
                <a:spcPct val="0"/>
              </a:spcBef>
            </a:pPr>
            <a:r>
              <a:rPr lang="en-US" sz="2287">
                <a:solidFill>
                  <a:srgbClr val="000002"/>
                </a:solidFill>
                <a:latin typeface="Canva Sans Bold"/>
              </a:rPr>
              <a:t>ROLL NO.          -      20207063</a:t>
            </a:r>
          </a:p>
        </p:txBody>
      </p:sp>
      <p:sp>
        <p:nvSpPr>
          <p:cNvPr id="18" name="TextBox 18"/>
          <p:cNvSpPr txBox="1"/>
          <p:nvPr/>
        </p:nvSpPr>
        <p:spPr>
          <a:xfrm>
            <a:off x="5703737" y="4343550"/>
            <a:ext cx="7935998" cy="389577"/>
          </a:xfrm>
          <a:prstGeom prst="rect">
            <a:avLst/>
          </a:prstGeom>
        </p:spPr>
        <p:txBody>
          <a:bodyPr lIns="0" tIns="0" rIns="0" bIns="0" rtlCol="0" anchor="t">
            <a:spAutoFit/>
          </a:bodyPr>
          <a:lstStyle/>
          <a:p>
            <a:pPr algn="just">
              <a:lnSpc>
                <a:spcPts val="3202"/>
              </a:lnSpc>
              <a:spcBef>
                <a:spcPct val="0"/>
              </a:spcBef>
            </a:pPr>
            <a:r>
              <a:rPr lang="en-US" sz="2287">
                <a:solidFill>
                  <a:srgbClr val="000002"/>
                </a:solidFill>
                <a:latin typeface="Canva Sans Bold"/>
              </a:rPr>
              <a:t>CLASS                -     B.Sc  C.S. 6th Semester</a:t>
            </a:r>
          </a:p>
        </p:txBody>
      </p:sp>
      <p:sp>
        <p:nvSpPr>
          <p:cNvPr id="19" name="TextBox 19"/>
          <p:cNvSpPr txBox="1"/>
          <p:nvPr/>
        </p:nvSpPr>
        <p:spPr>
          <a:xfrm>
            <a:off x="4223315" y="4753923"/>
            <a:ext cx="7289300" cy="389577"/>
          </a:xfrm>
          <a:prstGeom prst="rect">
            <a:avLst/>
          </a:prstGeom>
        </p:spPr>
        <p:txBody>
          <a:bodyPr lIns="0" tIns="0" rIns="0" bIns="0" rtlCol="0" anchor="t">
            <a:spAutoFit/>
          </a:bodyPr>
          <a:lstStyle/>
          <a:p>
            <a:pPr algn="ctr">
              <a:lnSpc>
                <a:spcPts val="3202"/>
              </a:lnSpc>
              <a:spcBef>
                <a:spcPct val="0"/>
              </a:spcBef>
            </a:pPr>
            <a:r>
              <a:rPr lang="en-US" sz="2287">
                <a:solidFill>
                  <a:srgbClr val="000002"/>
                </a:solidFill>
                <a:latin typeface="Canva Sans Bold"/>
              </a:rPr>
              <a:t>ENROLL NO.       -   GGV/20/05163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15240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TextBox 5"/>
          <p:cNvSpPr txBox="1"/>
          <p:nvPr/>
        </p:nvSpPr>
        <p:spPr>
          <a:xfrm>
            <a:off x="5478704" y="220427"/>
            <a:ext cx="7526105" cy="748353"/>
          </a:xfrm>
          <a:prstGeom prst="rect">
            <a:avLst/>
          </a:prstGeom>
        </p:spPr>
        <p:txBody>
          <a:bodyPr lIns="0" tIns="0" rIns="0" bIns="0" rtlCol="0" anchor="t">
            <a:spAutoFit/>
          </a:bodyPr>
          <a:lstStyle/>
          <a:p>
            <a:pPr algn="ctr">
              <a:lnSpc>
                <a:spcPts val="6002"/>
              </a:lnSpc>
              <a:spcBef>
                <a:spcPct val="0"/>
              </a:spcBef>
            </a:pPr>
            <a:r>
              <a:rPr lang="en-US" sz="4287" u="sng">
                <a:solidFill>
                  <a:srgbClr val="FFFFFF"/>
                </a:solidFill>
                <a:latin typeface="Alice Bold Italics"/>
              </a:rPr>
              <a:t>D E C L A R A T I O N</a:t>
            </a:r>
          </a:p>
        </p:txBody>
      </p:sp>
      <p:sp>
        <p:nvSpPr>
          <p:cNvPr id="6" name="TextBox 6"/>
          <p:cNvSpPr txBox="1"/>
          <p:nvPr/>
        </p:nvSpPr>
        <p:spPr>
          <a:xfrm>
            <a:off x="684461" y="1467645"/>
            <a:ext cx="16919079" cy="789627"/>
          </a:xfrm>
          <a:prstGeom prst="rect">
            <a:avLst/>
          </a:prstGeom>
        </p:spPr>
        <p:txBody>
          <a:bodyPr lIns="0" tIns="0" rIns="0" bIns="0" rtlCol="0" anchor="t">
            <a:spAutoFit/>
          </a:bodyPr>
          <a:lstStyle/>
          <a:p>
            <a:pPr>
              <a:lnSpc>
                <a:spcPts val="3202"/>
              </a:lnSpc>
              <a:spcBef>
                <a:spcPct val="0"/>
              </a:spcBef>
            </a:pPr>
            <a:r>
              <a:rPr lang="en-US" sz="2287">
                <a:solidFill>
                  <a:srgbClr val="FFFFFF"/>
                </a:solidFill>
                <a:latin typeface="Canva Sans"/>
              </a:rPr>
              <a:t>In this undersigned project I solemnly declare that the report of the project work entitled “library management System”is</a:t>
            </a:r>
          </a:p>
          <a:p>
            <a:pPr>
              <a:lnSpc>
                <a:spcPts val="3202"/>
              </a:lnSpc>
              <a:spcBef>
                <a:spcPct val="0"/>
              </a:spcBef>
            </a:pPr>
            <a:r>
              <a:rPr lang="en-US" sz="2287">
                <a:solidFill>
                  <a:srgbClr val="FFFFFF"/>
                </a:solidFill>
                <a:latin typeface="Canva Sans"/>
              </a:rPr>
              <a:t>the actual work carried out during the course of my study under the supervision of</a:t>
            </a:r>
          </a:p>
        </p:txBody>
      </p:sp>
      <p:sp>
        <p:nvSpPr>
          <p:cNvPr id="7" name="TextBox 7"/>
          <p:cNvSpPr txBox="1"/>
          <p:nvPr/>
        </p:nvSpPr>
        <p:spPr>
          <a:xfrm>
            <a:off x="7269365" y="2746612"/>
            <a:ext cx="3944783" cy="448632"/>
          </a:xfrm>
          <a:prstGeom prst="rect">
            <a:avLst/>
          </a:prstGeom>
        </p:spPr>
        <p:txBody>
          <a:bodyPr lIns="0" tIns="0" rIns="0" bIns="0" rtlCol="0" anchor="t">
            <a:spAutoFit/>
          </a:bodyPr>
          <a:lstStyle/>
          <a:p>
            <a:pPr algn="ctr">
              <a:lnSpc>
                <a:spcPts val="3622"/>
              </a:lnSpc>
              <a:spcBef>
                <a:spcPct val="0"/>
              </a:spcBef>
            </a:pPr>
            <a:r>
              <a:rPr lang="en-US" sz="2587">
                <a:solidFill>
                  <a:srgbClr val="7ED957"/>
                </a:solidFill>
                <a:latin typeface="Canva Sans Bold Italics"/>
              </a:rPr>
              <a:t>DR VIKAS PANDEY</a:t>
            </a:r>
          </a:p>
        </p:txBody>
      </p:sp>
      <p:sp>
        <p:nvSpPr>
          <p:cNvPr id="8" name="TextBox 8"/>
          <p:cNvSpPr txBox="1"/>
          <p:nvPr/>
        </p:nvSpPr>
        <p:spPr>
          <a:xfrm>
            <a:off x="6158484" y="3691296"/>
            <a:ext cx="6166545" cy="505147"/>
          </a:xfrm>
          <a:prstGeom prst="rect">
            <a:avLst/>
          </a:prstGeom>
        </p:spPr>
        <p:txBody>
          <a:bodyPr lIns="0" tIns="0" rIns="0" bIns="0" rtlCol="0" anchor="t">
            <a:spAutoFit/>
          </a:bodyPr>
          <a:lstStyle/>
          <a:p>
            <a:pPr algn="ctr">
              <a:lnSpc>
                <a:spcPts val="4182"/>
              </a:lnSpc>
              <a:spcBef>
                <a:spcPct val="0"/>
              </a:spcBef>
            </a:pPr>
            <a:r>
              <a:rPr lang="en-US" sz="2987" u="sng">
                <a:solidFill>
                  <a:srgbClr val="FFFFFF"/>
                </a:solidFill>
                <a:latin typeface="Canva Sans"/>
              </a:rPr>
              <a:t>Department of computer science </a:t>
            </a:r>
          </a:p>
        </p:txBody>
      </p:sp>
      <p:sp>
        <p:nvSpPr>
          <p:cNvPr id="9" name="TextBox 9"/>
          <p:cNvSpPr txBox="1"/>
          <p:nvPr/>
        </p:nvSpPr>
        <p:spPr>
          <a:xfrm>
            <a:off x="1028700" y="4998162"/>
            <a:ext cx="17049899" cy="1559207"/>
          </a:xfrm>
          <a:prstGeom prst="rect">
            <a:avLst/>
          </a:prstGeom>
        </p:spPr>
        <p:txBody>
          <a:bodyPr lIns="0" tIns="0" rIns="0" bIns="0" rtlCol="0" anchor="t">
            <a:spAutoFit/>
          </a:bodyPr>
          <a:lstStyle/>
          <a:p>
            <a:pPr algn="r">
              <a:lnSpc>
                <a:spcPts val="3138"/>
              </a:lnSpc>
              <a:spcBef>
                <a:spcPct val="0"/>
              </a:spcBef>
            </a:pPr>
            <a:r>
              <a:rPr lang="en-US" sz="2242">
                <a:solidFill>
                  <a:srgbClr val="FFFFFF"/>
                </a:solidFill>
                <a:latin typeface="Canva Sans"/>
              </a:rPr>
              <a:t>We assert that the statements made and conclusions drawn are an outcome of the project work. I further declare that to the </a:t>
            </a:r>
          </a:p>
          <a:p>
            <a:pPr algn="just">
              <a:lnSpc>
                <a:spcPts val="3138"/>
              </a:lnSpc>
              <a:spcBef>
                <a:spcPct val="0"/>
              </a:spcBef>
            </a:pPr>
            <a:r>
              <a:rPr lang="en-US" sz="2242">
                <a:solidFill>
                  <a:srgbClr val="FFFFFF"/>
                </a:solidFill>
                <a:latin typeface="Canva Sans"/>
              </a:rPr>
              <a:t>best of my knowledge and belief that the report does not contain any part of any work which has been submitted for the </a:t>
            </a:r>
          </a:p>
          <a:p>
            <a:pPr algn="just">
              <a:lnSpc>
                <a:spcPts val="3138"/>
              </a:lnSpc>
              <a:spcBef>
                <a:spcPct val="0"/>
              </a:spcBef>
            </a:pPr>
            <a:r>
              <a:rPr lang="en-US" sz="2242">
                <a:solidFill>
                  <a:srgbClr val="FFFFFF"/>
                </a:solidFill>
                <a:latin typeface="Canva Sans"/>
              </a:rPr>
              <a:t>award of any other degree/diploma/certificate in this University/deemed University of India or any other country. All help </a:t>
            </a:r>
          </a:p>
          <a:p>
            <a:pPr algn="just">
              <a:lnSpc>
                <a:spcPts val="3138"/>
              </a:lnSpc>
              <a:spcBef>
                <a:spcPct val="0"/>
              </a:spcBef>
            </a:pPr>
            <a:r>
              <a:rPr lang="en-US" sz="2242">
                <a:solidFill>
                  <a:srgbClr val="FFFFFF"/>
                </a:solidFill>
                <a:latin typeface="Canva Sans"/>
              </a:rPr>
              <a:t>received used for the preparation of the project have been duly acknowledged. </a:t>
            </a:r>
          </a:p>
        </p:txBody>
      </p:sp>
      <p:sp>
        <p:nvSpPr>
          <p:cNvPr id="10" name="TextBox 10"/>
          <p:cNvSpPr txBox="1"/>
          <p:nvPr/>
        </p:nvSpPr>
        <p:spPr>
          <a:xfrm>
            <a:off x="12738370" y="7277100"/>
            <a:ext cx="4865170" cy="461665"/>
          </a:xfrm>
          <a:prstGeom prst="rect">
            <a:avLst/>
          </a:prstGeom>
        </p:spPr>
        <p:txBody>
          <a:bodyPr wrap="square" lIns="0" tIns="0" rIns="0" bIns="0" rtlCol="0" anchor="t">
            <a:spAutoFit/>
          </a:bodyPr>
          <a:lstStyle/>
          <a:p>
            <a:pPr algn="ctr">
              <a:lnSpc>
                <a:spcPts val="3622"/>
              </a:lnSpc>
              <a:spcBef>
                <a:spcPct val="0"/>
              </a:spcBef>
            </a:pPr>
            <a:r>
              <a:rPr lang="en-US" sz="2587" dirty="0">
                <a:solidFill>
                  <a:srgbClr val="FFFFFF"/>
                </a:solidFill>
                <a:latin typeface="Canva Sans Bold"/>
              </a:rPr>
              <a:t>(Signature of the Candidate)</a:t>
            </a:r>
          </a:p>
        </p:txBody>
      </p:sp>
      <p:sp>
        <p:nvSpPr>
          <p:cNvPr id="11" name="TextBox 11"/>
          <p:cNvSpPr txBox="1"/>
          <p:nvPr/>
        </p:nvSpPr>
        <p:spPr>
          <a:xfrm>
            <a:off x="12738369" y="8068623"/>
            <a:ext cx="4792712" cy="1189677"/>
          </a:xfrm>
          <a:prstGeom prst="rect">
            <a:avLst/>
          </a:prstGeom>
        </p:spPr>
        <p:txBody>
          <a:bodyPr lIns="0" tIns="0" rIns="0" bIns="0" rtlCol="0" anchor="t">
            <a:spAutoFit/>
          </a:bodyPr>
          <a:lstStyle/>
          <a:p>
            <a:pPr algn="ctr">
              <a:lnSpc>
                <a:spcPts val="3202"/>
              </a:lnSpc>
              <a:spcBef>
                <a:spcPct val="0"/>
              </a:spcBef>
            </a:pPr>
            <a:r>
              <a:rPr lang="en-US" sz="2287">
                <a:solidFill>
                  <a:srgbClr val="FFFFFF"/>
                </a:solidFill>
                <a:latin typeface="Canva Sans Bold"/>
              </a:rPr>
              <a:t>NAME : UMESH KUMAR SHRIWAS </a:t>
            </a:r>
          </a:p>
          <a:p>
            <a:pPr algn="ctr">
              <a:lnSpc>
                <a:spcPts val="3202"/>
              </a:lnSpc>
              <a:spcBef>
                <a:spcPct val="0"/>
              </a:spcBef>
            </a:pPr>
            <a:r>
              <a:rPr lang="en-US" sz="2287">
                <a:solidFill>
                  <a:srgbClr val="FFFFFF"/>
                </a:solidFill>
                <a:latin typeface="Canva Sans Bold"/>
              </a:rPr>
              <a:t>Roll No. : 20207063</a:t>
            </a:r>
          </a:p>
          <a:p>
            <a:pPr algn="ctr">
              <a:lnSpc>
                <a:spcPts val="3202"/>
              </a:lnSpc>
              <a:spcBef>
                <a:spcPct val="0"/>
              </a:spcBef>
            </a:pPr>
            <a:r>
              <a:rPr lang="en-US" sz="2287">
                <a:solidFill>
                  <a:srgbClr val="FFFFFF"/>
                </a:solidFill>
                <a:latin typeface="Canva Sans Bold"/>
              </a:rPr>
              <a:t>Enrolment No. : GGV/20/05163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146164" y="6993926"/>
            <a:ext cx="5505900" cy="3223454"/>
          </a:xfrm>
          <a:custGeom>
            <a:avLst/>
            <a:gdLst/>
            <a:ahLst/>
            <a:cxnLst/>
            <a:rect l="l" t="t" r="r" b="b"/>
            <a:pathLst>
              <a:path w="5505900" h="3223454">
                <a:moveTo>
                  <a:pt x="0" y="0"/>
                </a:moveTo>
                <a:lnTo>
                  <a:pt x="5505901" y="0"/>
                </a:lnTo>
                <a:lnTo>
                  <a:pt x="5505901" y="3223455"/>
                </a:lnTo>
                <a:lnTo>
                  <a:pt x="0" y="3223455"/>
                </a:lnTo>
                <a:lnTo>
                  <a:pt x="0" y="0"/>
                </a:lnTo>
                <a:close/>
              </a:path>
            </a:pathLst>
          </a:custGeom>
          <a:blipFill>
            <a:blip r:embed="rId5">
              <a:alphaModFix amt="6999"/>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250471" y="7581347"/>
            <a:ext cx="6574055" cy="1195283"/>
          </a:xfrm>
          <a:custGeom>
            <a:avLst/>
            <a:gdLst/>
            <a:ahLst/>
            <a:cxnLst/>
            <a:rect l="l" t="t" r="r" b="b"/>
            <a:pathLst>
              <a:path w="6574055" h="1195283">
                <a:moveTo>
                  <a:pt x="0" y="0"/>
                </a:moveTo>
                <a:lnTo>
                  <a:pt x="6574054" y="0"/>
                </a:lnTo>
                <a:lnTo>
                  <a:pt x="6574054" y="1195282"/>
                </a:lnTo>
                <a:lnTo>
                  <a:pt x="0" y="1195282"/>
                </a:lnTo>
                <a:lnTo>
                  <a:pt x="0" y="0"/>
                </a:lnTo>
                <a:close/>
              </a:path>
            </a:pathLst>
          </a:custGeom>
          <a:blipFill>
            <a:blip r:embed="rId7">
              <a:alphaModFix amt="57000"/>
              <a:extLst>
                <a:ext uri="{96DAC541-7B7A-43D3-8B79-37D633B846F1}">
                  <asvg:svgBlip xmlns="" xmlns:asvg="http://schemas.microsoft.com/office/drawing/2016/SVG/main" r:embed="rId8"/>
                </a:ext>
              </a:extLst>
            </a:blip>
            <a:stretch>
              <a:fillRect/>
            </a:stretch>
          </a:blipFill>
        </p:spPr>
      </p:sp>
      <p:sp>
        <p:nvSpPr>
          <p:cNvPr id="6" name="Freeform 6"/>
          <p:cNvSpPr/>
          <p:nvPr/>
        </p:nvSpPr>
        <p:spPr>
          <a:xfrm>
            <a:off x="11257046" y="7519737"/>
            <a:ext cx="6574055" cy="1195283"/>
          </a:xfrm>
          <a:custGeom>
            <a:avLst/>
            <a:gdLst/>
            <a:ahLst/>
            <a:cxnLst/>
            <a:rect l="l" t="t" r="r" b="b"/>
            <a:pathLst>
              <a:path w="6574055" h="1195283">
                <a:moveTo>
                  <a:pt x="0" y="0"/>
                </a:moveTo>
                <a:lnTo>
                  <a:pt x="6574055" y="0"/>
                </a:lnTo>
                <a:lnTo>
                  <a:pt x="6574055" y="1195283"/>
                </a:lnTo>
                <a:lnTo>
                  <a:pt x="0" y="1195283"/>
                </a:lnTo>
                <a:lnTo>
                  <a:pt x="0" y="0"/>
                </a:lnTo>
                <a:close/>
              </a:path>
            </a:pathLst>
          </a:custGeom>
          <a:blipFill>
            <a:blip r:embed="rId7">
              <a:alphaModFix amt="59000"/>
              <a:extLst>
                <a:ext uri="{96DAC541-7B7A-43D3-8B79-37D633B846F1}">
                  <asvg:svgBlip xmlns="" xmlns:asvg="http://schemas.microsoft.com/office/drawing/2016/SVG/main" r:embed="rId8"/>
                </a:ext>
              </a:extLst>
            </a:blip>
            <a:stretch>
              <a:fillRect/>
            </a:stretch>
          </a:blipFill>
        </p:spPr>
      </p:sp>
      <p:sp>
        <p:nvSpPr>
          <p:cNvPr id="7" name="TextBox 7"/>
          <p:cNvSpPr txBox="1"/>
          <p:nvPr/>
        </p:nvSpPr>
        <p:spPr>
          <a:xfrm>
            <a:off x="3866730" y="2394299"/>
            <a:ext cx="10289381" cy="4599627"/>
          </a:xfrm>
          <a:prstGeom prst="rect">
            <a:avLst/>
          </a:prstGeom>
        </p:spPr>
        <p:txBody>
          <a:bodyPr lIns="0" tIns="0" rIns="0" bIns="0" rtlCol="0" anchor="t">
            <a:spAutoFit/>
          </a:bodyPr>
          <a:lstStyle/>
          <a:p>
            <a:pPr algn="ctr">
              <a:lnSpc>
                <a:spcPts val="5722"/>
              </a:lnSpc>
            </a:pPr>
            <a:r>
              <a:rPr lang="en-US" sz="4087">
                <a:solidFill>
                  <a:srgbClr val="FFFFFF"/>
                </a:solidFill>
                <a:latin typeface="Canva Sans Bold"/>
              </a:rPr>
              <a:t>The project entitled "COMPUTER VIRUS"</a:t>
            </a:r>
          </a:p>
          <a:p>
            <a:pPr algn="ctr">
              <a:lnSpc>
                <a:spcPts val="5722"/>
              </a:lnSpc>
              <a:spcBef>
                <a:spcPct val="0"/>
              </a:spcBef>
            </a:pPr>
            <a:endParaRPr lang="en-US" sz="4087">
              <a:solidFill>
                <a:srgbClr val="FFFFFF"/>
              </a:solidFill>
              <a:latin typeface="Canva Sans Bold"/>
            </a:endParaRPr>
          </a:p>
          <a:p>
            <a:pPr algn="ctr">
              <a:lnSpc>
                <a:spcPts val="5442"/>
              </a:lnSpc>
              <a:spcBef>
                <a:spcPct val="0"/>
              </a:spcBef>
            </a:pPr>
            <a:r>
              <a:rPr lang="en-US" sz="3887">
                <a:solidFill>
                  <a:srgbClr val="FFFFFF"/>
                </a:solidFill>
                <a:latin typeface="Canva Sans Bold"/>
              </a:rPr>
              <a:t>Submitted by UMESH KUMAR SHRIWAS</a:t>
            </a:r>
          </a:p>
          <a:p>
            <a:pPr algn="ctr">
              <a:lnSpc>
                <a:spcPts val="4882"/>
              </a:lnSpc>
              <a:spcBef>
                <a:spcPct val="0"/>
              </a:spcBef>
            </a:pPr>
            <a:r>
              <a:rPr lang="en-US" sz="3487">
                <a:solidFill>
                  <a:srgbClr val="FFFFFF"/>
                </a:solidFill>
                <a:latin typeface="Canva Sans Bold"/>
              </a:rPr>
              <a:t>(Roll No.: 20207058)  </a:t>
            </a:r>
          </a:p>
          <a:p>
            <a:pPr algn="ctr">
              <a:lnSpc>
                <a:spcPts val="4882"/>
              </a:lnSpc>
              <a:spcBef>
                <a:spcPct val="0"/>
              </a:spcBef>
            </a:pPr>
            <a:endParaRPr lang="en-US" sz="3487">
              <a:solidFill>
                <a:srgbClr val="FFFFFF"/>
              </a:solidFill>
              <a:latin typeface="Canva Sans Bold"/>
            </a:endParaRPr>
          </a:p>
          <a:p>
            <a:pPr algn="ctr">
              <a:lnSpc>
                <a:spcPts val="4882"/>
              </a:lnSpc>
              <a:spcBef>
                <a:spcPct val="0"/>
              </a:spcBef>
            </a:pPr>
            <a:r>
              <a:rPr lang="en-US" sz="3487">
                <a:solidFill>
                  <a:srgbClr val="FFFFFF"/>
                </a:solidFill>
                <a:latin typeface="Cardo"/>
              </a:rPr>
              <a:t>has been Examined by the undersigned as a part of the </a:t>
            </a:r>
          </a:p>
          <a:p>
            <a:pPr algn="ctr">
              <a:lnSpc>
                <a:spcPts val="4882"/>
              </a:lnSpc>
              <a:spcBef>
                <a:spcPct val="0"/>
              </a:spcBef>
            </a:pPr>
            <a:r>
              <a:rPr lang="en-US" sz="3487">
                <a:solidFill>
                  <a:srgbClr val="FFFFFF"/>
                </a:solidFill>
                <a:latin typeface="Cardo"/>
              </a:rPr>
              <a:t>Examination.</a:t>
            </a:r>
          </a:p>
        </p:txBody>
      </p:sp>
      <p:sp>
        <p:nvSpPr>
          <p:cNvPr id="8" name="TextBox 8"/>
          <p:cNvSpPr txBox="1"/>
          <p:nvPr/>
        </p:nvSpPr>
        <p:spPr>
          <a:xfrm>
            <a:off x="6824525" y="588619"/>
            <a:ext cx="4373791" cy="794437"/>
          </a:xfrm>
          <a:prstGeom prst="rect">
            <a:avLst/>
          </a:prstGeom>
        </p:spPr>
        <p:txBody>
          <a:bodyPr lIns="0" tIns="0" rIns="0" bIns="0" rtlCol="0" anchor="t">
            <a:spAutoFit/>
          </a:bodyPr>
          <a:lstStyle/>
          <a:p>
            <a:pPr algn="ctr">
              <a:lnSpc>
                <a:spcPts val="6540"/>
              </a:lnSpc>
              <a:spcBef>
                <a:spcPct val="0"/>
              </a:spcBef>
            </a:pPr>
            <a:r>
              <a:rPr lang="en-US" sz="4671" u="sng">
                <a:solidFill>
                  <a:srgbClr val="FFFFFF"/>
                </a:solidFill>
                <a:latin typeface="Alegreya Bold Italics"/>
              </a:rPr>
              <a:t>C E R T I F I C A T E</a:t>
            </a:r>
          </a:p>
        </p:txBody>
      </p:sp>
      <p:sp>
        <p:nvSpPr>
          <p:cNvPr id="9" name="TextBox 9"/>
          <p:cNvSpPr txBox="1"/>
          <p:nvPr/>
        </p:nvSpPr>
        <p:spPr>
          <a:xfrm>
            <a:off x="1151592" y="7909587"/>
            <a:ext cx="4771813" cy="481652"/>
          </a:xfrm>
          <a:prstGeom prst="rect">
            <a:avLst/>
          </a:prstGeom>
        </p:spPr>
        <p:txBody>
          <a:bodyPr lIns="0" tIns="0" rIns="0" bIns="0" rtlCol="0" anchor="t">
            <a:spAutoFit/>
          </a:bodyPr>
          <a:lstStyle/>
          <a:p>
            <a:pPr algn="ctr">
              <a:lnSpc>
                <a:spcPts val="3902"/>
              </a:lnSpc>
              <a:spcBef>
                <a:spcPct val="0"/>
              </a:spcBef>
            </a:pPr>
            <a:r>
              <a:rPr lang="en-US" sz="2787">
                <a:solidFill>
                  <a:srgbClr val="000002"/>
                </a:solidFill>
                <a:latin typeface="Canva Sans Bold"/>
              </a:rPr>
              <a:t>Signature of Project Guide</a:t>
            </a:r>
          </a:p>
        </p:txBody>
      </p:sp>
      <p:sp>
        <p:nvSpPr>
          <p:cNvPr id="10" name="TextBox 10"/>
          <p:cNvSpPr txBox="1"/>
          <p:nvPr/>
        </p:nvSpPr>
        <p:spPr>
          <a:xfrm>
            <a:off x="11257046" y="7847977"/>
            <a:ext cx="6574055" cy="481652"/>
          </a:xfrm>
          <a:prstGeom prst="rect">
            <a:avLst/>
          </a:prstGeom>
        </p:spPr>
        <p:txBody>
          <a:bodyPr lIns="0" tIns="0" rIns="0" bIns="0" rtlCol="0" anchor="t">
            <a:spAutoFit/>
          </a:bodyPr>
          <a:lstStyle/>
          <a:p>
            <a:pPr algn="ctr">
              <a:lnSpc>
                <a:spcPts val="3902"/>
              </a:lnSpc>
              <a:spcBef>
                <a:spcPct val="0"/>
              </a:spcBef>
            </a:pPr>
            <a:r>
              <a:rPr lang="en-US" sz="2787">
                <a:solidFill>
                  <a:srgbClr val="000002"/>
                </a:solidFill>
                <a:latin typeface="Canva Sans Bold"/>
              </a:rPr>
              <a:t>Signature of HOD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0" y="-11430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 xmlns:asvg="http://schemas.microsoft.com/office/drawing/2016/SVG/main" r:embed="rId6"/>
                </a:ext>
              </a:extLst>
            </a:blip>
            <a:stretch>
              <a:fillRect/>
            </a:stretch>
          </a:blipFill>
        </p:spPr>
      </p:sp>
      <p:sp>
        <p:nvSpPr>
          <p:cNvPr id="5" name="TextBox 5"/>
          <p:cNvSpPr txBox="1"/>
          <p:nvPr/>
        </p:nvSpPr>
        <p:spPr>
          <a:xfrm>
            <a:off x="5288858" y="650714"/>
            <a:ext cx="6958310" cy="679773"/>
          </a:xfrm>
          <a:prstGeom prst="rect">
            <a:avLst/>
          </a:prstGeom>
        </p:spPr>
        <p:txBody>
          <a:bodyPr lIns="0" tIns="0" rIns="0" bIns="0" rtlCol="0" anchor="t">
            <a:spAutoFit/>
          </a:bodyPr>
          <a:lstStyle/>
          <a:p>
            <a:pPr algn="ctr">
              <a:lnSpc>
                <a:spcPts val="5582"/>
              </a:lnSpc>
              <a:spcBef>
                <a:spcPct val="0"/>
              </a:spcBef>
            </a:pPr>
            <a:r>
              <a:rPr lang="en-US" sz="3987" u="sng">
                <a:solidFill>
                  <a:srgbClr val="D4CAC0"/>
                </a:solidFill>
                <a:latin typeface="Alice Bold Italics"/>
              </a:rPr>
              <a:t>A C K N O W L E D G E M E N T </a:t>
            </a:r>
          </a:p>
        </p:txBody>
      </p:sp>
      <p:sp>
        <p:nvSpPr>
          <p:cNvPr id="6" name="TextBox 6"/>
          <p:cNvSpPr txBox="1"/>
          <p:nvPr/>
        </p:nvSpPr>
        <p:spPr>
          <a:xfrm>
            <a:off x="1632100" y="1931297"/>
            <a:ext cx="10166050" cy="481652"/>
          </a:xfrm>
          <a:prstGeom prst="rect">
            <a:avLst/>
          </a:prstGeom>
        </p:spPr>
        <p:txBody>
          <a:bodyPr lIns="0" tIns="0" rIns="0" bIns="0" rtlCol="0" anchor="t">
            <a:spAutoFit/>
          </a:bodyPr>
          <a:lstStyle/>
          <a:p>
            <a:pPr algn="ctr">
              <a:lnSpc>
                <a:spcPts val="3902"/>
              </a:lnSpc>
              <a:spcBef>
                <a:spcPct val="0"/>
              </a:spcBef>
            </a:pPr>
            <a:r>
              <a:rPr lang="en-US" sz="2787">
                <a:solidFill>
                  <a:srgbClr val="FFFFFF"/>
                </a:solidFill>
                <a:latin typeface="Canva Sans Bold"/>
              </a:rPr>
              <a:t>It is great pleasure for me to present my project report on</a:t>
            </a:r>
          </a:p>
        </p:txBody>
      </p:sp>
      <p:sp>
        <p:nvSpPr>
          <p:cNvPr id="7" name="TextBox 7"/>
          <p:cNvSpPr txBox="1"/>
          <p:nvPr/>
        </p:nvSpPr>
        <p:spPr>
          <a:xfrm>
            <a:off x="6885087" y="2619849"/>
            <a:ext cx="4517827" cy="604207"/>
          </a:xfrm>
          <a:prstGeom prst="rect">
            <a:avLst/>
          </a:prstGeom>
        </p:spPr>
        <p:txBody>
          <a:bodyPr lIns="0" tIns="0" rIns="0" bIns="0" rtlCol="0" anchor="t">
            <a:spAutoFit/>
          </a:bodyPr>
          <a:lstStyle/>
          <a:p>
            <a:pPr algn="ctr">
              <a:lnSpc>
                <a:spcPts val="5022"/>
              </a:lnSpc>
              <a:spcBef>
                <a:spcPct val="0"/>
              </a:spcBef>
            </a:pPr>
            <a:r>
              <a:rPr lang="en-US" sz="3587" u="sng">
                <a:solidFill>
                  <a:srgbClr val="FFFFFF"/>
                </a:solidFill>
                <a:latin typeface="Canva Sans Bold Italics"/>
              </a:rPr>
              <a:t>"COMPUTER VIRUS”</a:t>
            </a:r>
          </a:p>
        </p:txBody>
      </p:sp>
      <p:sp>
        <p:nvSpPr>
          <p:cNvPr id="8" name="TextBox 8"/>
          <p:cNvSpPr txBox="1"/>
          <p:nvPr/>
        </p:nvSpPr>
        <p:spPr>
          <a:xfrm>
            <a:off x="1735497" y="3381348"/>
            <a:ext cx="4665303" cy="500137"/>
          </a:xfrm>
          <a:prstGeom prst="rect">
            <a:avLst/>
          </a:prstGeom>
        </p:spPr>
        <p:txBody>
          <a:bodyPr wrap="square" lIns="0" tIns="0" rIns="0" bIns="0" rtlCol="0" anchor="t">
            <a:spAutoFit/>
          </a:bodyPr>
          <a:lstStyle/>
          <a:p>
            <a:pPr algn="ctr">
              <a:lnSpc>
                <a:spcPts val="3902"/>
              </a:lnSpc>
              <a:spcBef>
                <a:spcPct val="0"/>
              </a:spcBef>
            </a:pPr>
            <a:r>
              <a:rPr lang="en-US" sz="2787" dirty="0">
                <a:solidFill>
                  <a:srgbClr val="FFFFFF"/>
                </a:solidFill>
                <a:latin typeface="Canva Sans Bold Italics"/>
              </a:rPr>
              <a:t>To the department of</a:t>
            </a:r>
          </a:p>
        </p:txBody>
      </p:sp>
      <p:sp>
        <p:nvSpPr>
          <p:cNvPr id="9" name="TextBox 9"/>
          <p:cNvSpPr txBox="1"/>
          <p:nvPr/>
        </p:nvSpPr>
        <p:spPr>
          <a:xfrm>
            <a:off x="3220598" y="4299260"/>
            <a:ext cx="13467202" cy="538609"/>
          </a:xfrm>
          <a:prstGeom prst="rect">
            <a:avLst/>
          </a:prstGeom>
        </p:spPr>
        <p:txBody>
          <a:bodyPr wrap="square" lIns="0" tIns="0" rIns="0" bIns="0" rtlCol="0" anchor="t">
            <a:spAutoFit/>
          </a:bodyPr>
          <a:lstStyle/>
          <a:p>
            <a:pPr algn="ctr">
              <a:lnSpc>
                <a:spcPts val="4182"/>
              </a:lnSpc>
              <a:spcBef>
                <a:spcPct val="0"/>
              </a:spcBef>
            </a:pPr>
            <a:r>
              <a:rPr lang="en-US" sz="2987" u="sng" dirty="0">
                <a:solidFill>
                  <a:srgbClr val="FFFFFF"/>
                </a:solidFill>
                <a:latin typeface="Archivo Black"/>
              </a:rPr>
              <a:t>COMPUTER SCIENCE &amp; INFORMATION TECHNOLOGY (CSIT)</a:t>
            </a:r>
          </a:p>
        </p:txBody>
      </p:sp>
      <p:sp>
        <p:nvSpPr>
          <p:cNvPr id="10" name="TextBox 10"/>
          <p:cNvSpPr txBox="1"/>
          <p:nvPr/>
        </p:nvSpPr>
        <p:spPr>
          <a:xfrm>
            <a:off x="708034" y="5414007"/>
            <a:ext cx="16119958" cy="2101537"/>
          </a:xfrm>
          <a:prstGeom prst="rect">
            <a:avLst/>
          </a:prstGeom>
        </p:spPr>
        <p:txBody>
          <a:bodyPr lIns="0" tIns="0" rIns="0" bIns="0" rtlCol="0" anchor="t">
            <a:spAutoFit/>
          </a:bodyPr>
          <a:lstStyle/>
          <a:p>
            <a:pPr algn="just">
              <a:lnSpc>
                <a:spcPts val="3342"/>
              </a:lnSpc>
              <a:spcBef>
                <a:spcPct val="0"/>
              </a:spcBef>
            </a:pPr>
            <a:r>
              <a:rPr lang="en-US" sz="2387">
                <a:solidFill>
                  <a:srgbClr val="FFFFFF"/>
                </a:solidFill>
                <a:latin typeface="Canva Sans"/>
              </a:rPr>
              <a:t>I also express my sincere thanks to the</a:t>
            </a:r>
          </a:p>
          <a:p>
            <a:pPr algn="just">
              <a:lnSpc>
                <a:spcPts val="3482"/>
              </a:lnSpc>
              <a:spcBef>
                <a:spcPct val="0"/>
              </a:spcBef>
            </a:pPr>
            <a:r>
              <a:rPr lang="en-US" sz="2487">
                <a:solidFill>
                  <a:srgbClr val="FFFFFF"/>
                </a:solidFill>
                <a:latin typeface="Canva Sans Bold"/>
              </a:rPr>
              <a:t>HOD of COMPUTER SCIENCE &amp; INFORMATION TECHNOLOGY (CSIT)</a:t>
            </a:r>
          </a:p>
          <a:p>
            <a:pPr algn="just">
              <a:lnSpc>
                <a:spcPts val="3342"/>
              </a:lnSpc>
              <a:spcBef>
                <a:spcPct val="0"/>
              </a:spcBef>
            </a:pPr>
            <a:r>
              <a:rPr lang="en-US" sz="2387">
                <a:solidFill>
                  <a:srgbClr val="FFFFFF"/>
                </a:solidFill>
                <a:latin typeface="Canva Sans"/>
              </a:rPr>
              <a:t>For providing us with the relevant facilities. I would like to thank the management for giving support throughout the project work. I am also grateful to all those who directly or indirectly helped me in the successful completion of this project report.</a:t>
            </a:r>
          </a:p>
        </p:txBody>
      </p:sp>
      <p:sp>
        <p:nvSpPr>
          <p:cNvPr id="11" name="TextBox 11"/>
          <p:cNvSpPr txBox="1"/>
          <p:nvPr/>
        </p:nvSpPr>
        <p:spPr>
          <a:xfrm>
            <a:off x="12085072" y="7875143"/>
            <a:ext cx="5850018" cy="2277432"/>
          </a:xfrm>
          <a:prstGeom prst="rect">
            <a:avLst/>
          </a:prstGeom>
        </p:spPr>
        <p:txBody>
          <a:bodyPr lIns="0" tIns="0" rIns="0" bIns="0" rtlCol="0" anchor="t">
            <a:spAutoFit/>
          </a:bodyPr>
          <a:lstStyle/>
          <a:p>
            <a:pPr algn="ctr">
              <a:lnSpc>
                <a:spcPts val="3622"/>
              </a:lnSpc>
              <a:spcBef>
                <a:spcPct val="0"/>
              </a:spcBef>
            </a:pPr>
            <a:r>
              <a:rPr lang="en-US" sz="2587">
                <a:solidFill>
                  <a:srgbClr val="FFFFFF"/>
                </a:solidFill>
                <a:latin typeface="Canva Sans Bold"/>
              </a:rPr>
              <a:t>(Signature of the Candidate)</a:t>
            </a:r>
          </a:p>
          <a:p>
            <a:pPr algn="ctr">
              <a:lnSpc>
                <a:spcPts val="3622"/>
              </a:lnSpc>
              <a:spcBef>
                <a:spcPct val="0"/>
              </a:spcBef>
            </a:pPr>
            <a:r>
              <a:rPr lang="en-US" sz="2587">
                <a:solidFill>
                  <a:srgbClr val="FFFFFF"/>
                </a:solidFill>
                <a:latin typeface="Canva Sans Bold"/>
              </a:rPr>
              <a:t>Name : UMESH KUMAR SHRIWAS</a:t>
            </a:r>
          </a:p>
          <a:p>
            <a:pPr algn="ctr">
              <a:lnSpc>
                <a:spcPts val="3622"/>
              </a:lnSpc>
              <a:spcBef>
                <a:spcPct val="0"/>
              </a:spcBef>
            </a:pPr>
            <a:r>
              <a:rPr lang="en-US" sz="2587">
                <a:solidFill>
                  <a:srgbClr val="FFFFFF"/>
                </a:solidFill>
                <a:latin typeface="Canva Sans Bold"/>
              </a:rPr>
              <a:t> Roll No.   :   20207063</a:t>
            </a:r>
          </a:p>
          <a:p>
            <a:pPr algn="ctr">
              <a:lnSpc>
                <a:spcPts val="3622"/>
              </a:lnSpc>
              <a:spcBef>
                <a:spcPct val="0"/>
              </a:spcBef>
            </a:pPr>
            <a:r>
              <a:rPr lang="en-US" sz="2587">
                <a:solidFill>
                  <a:srgbClr val="FFFFFF"/>
                </a:solidFill>
                <a:latin typeface="Canva Sans Bold"/>
              </a:rPr>
              <a:t>Enrolment No.  :   GGV/20/05163</a:t>
            </a:r>
          </a:p>
          <a:p>
            <a:pPr algn="ctr">
              <a:lnSpc>
                <a:spcPts val="3622"/>
              </a:lnSpc>
              <a:spcBef>
                <a:spcPct val="0"/>
              </a:spcBef>
            </a:pPr>
            <a:endParaRPr lang="en-US" sz="2587">
              <a:solidFill>
                <a:srgbClr val="FFFFFF"/>
              </a:solidFill>
              <a:latin typeface="Canva Sans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59516" b="3007"/>
          <a:stretch>
            <a:fillRect/>
          </a:stretch>
        </p:blipFill>
        <p:spPr>
          <a:xfrm>
            <a:off x="0" y="0"/>
            <a:ext cx="18288000" cy="10287000"/>
          </a:xfrm>
          <a:prstGeom prst="rect">
            <a:avLst/>
          </a:prstGeom>
        </p:spPr>
      </p:pic>
      <p:sp>
        <p:nvSpPr>
          <p:cNvPr id="3" name="Freeform 3"/>
          <p:cNvSpPr/>
          <p:nvPr/>
        </p:nvSpPr>
        <p:spPr>
          <a:xfrm>
            <a:off x="735377" y="2387356"/>
            <a:ext cx="8904926" cy="7199705"/>
          </a:xfrm>
          <a:custGeom>
            <a:avLst/>
            <a:gdLst/>
            <a:ahLst/>
            <a:cxnLst/>
            <a:rect l="l" t="t" r="r" b="b"/>
            <a:pathLst>
              <a:path w="8904926" h="7199705">
                <a:moveTo>
                  <a:pt x="0" y="0"/>
                </a:moveTo>
                <a:lnTo>
                  <a:pt x="8904926" y="0"/>
                </a:lnTo>
                <a:lnTo>
                  <a:pt x="8904926" y="7199705"/>
                </a:lnTo>
                <a:lnTo>
                  <a:pt x="0" y="7199705"/>
                </a:lnTo>
                <a:lnTo>
                  <a:pt x="0" y="0"/>
                </a:lnTo>
                <a:close/>
              </a:path>
            </a:pathLst>
          </a:custGeom>
          <a:blipFill>
            <a:blip r:embed="rId4">
              <a:alphaModFix amt="65999"/>
            </a:blip>
            <a:stretch>
              <a:fillRect l="-1332" t="-3767" r="-1332"/>
            </a:stretch>
          </a:blipFill>
        </p:spPr>
      </p:sp>
      <p:sp>
        <p:nvSpPr>
          <p:cNvPr id="4" name="Freeform 4"/>
          <p:cNvSpPr/>
          <p:nvPr/>
        </p:nvSpPr>
        <p:spPr>
          <a:xfrm>
            <a:off x="7103096" y="2387356"/>
            <a:ext cx="10724724" cy="7302582"/>
          </a:xfrm>
          <a:custGeom>
            <a:avLst/>
            <a:gdLst/>
            <a:ahLst/>
            <a:cxnLst/>
            <a:rect l="l" t="t" r="r" b="b"/>
            <a:pathLst>
              <a:path w="10724724" h="7302582">
                <a:moveTo>
                  <a:pt x="0" y="0"/>
                </a:moveTo>
                <a:lnTo>
                  <a:pt x="10724725" y="0"/>
                </a:lnTo>
                <a:lnTo>
                  <a:pt x="10724725" y="7302582"/>
                </a:lnTo>
                <a:lnTo>
                  <a:pt x="0" y="7302582"/>
                </a:lnTo>
                <a:lnTo>
                  <a:pt x="0" y="0"/>
                </a:lnTo>
                <a:close/>
              </a:path>
            </a:pathLst>
          </a:custGeom>
          <a:blipFill>
            <a:blip r:embed="rId5"/>
            <a:stretch>
              <a:fillRect t="-15251" r="-18791" b="-15251"/>
            </a:stretch>
          </a:blipFill>
        </p:spPr>
      </p:sp>
      <p:sp>
        <p:nvSpPr>
          <p:cNvPr id="5" name="TextBox 5"/>
          <p:cNvSpPr txBox="1"/>
          <p:nvPr/>
        </p:nvSpPr>
        <p:spPr>
          <a:xfrm>
            <a:off x="1669338" y="138451"/>
            <a:ext cx="14949323" cy="1276675"/>
          </a:xfrm>
          <a:prstGeom prst="rect">
            <a:avLst/>
          </a:prstGeom>
        </p:spPr>
        <p:txBody>
          <a:bodyPr lIns="0" tIns="0" rIns="0" bIns="0" rtlCol="0" anchor="t">
            <a:spAutoFit/>
          </a:bodyPr>
          <a:lstStyle/>
          <a:p>
            <a:pPr algn="ctr">
              <a:lnSpc>
                <a:spcPts val="10482"/>
              </a:lnSpc>
              <a:spcBef>
                <a:spcPct val="0"/>
              </a:spcBef>
            </a:pPr>
            <a:r>
              <a:rPr lang="en-US" sz="7487" u="sng">
                <a:solidFill>
                  <a:srgbClr val="D9D9D9"/>
                </a:solidFill>
                <a:latin typeface="Canva Sans Bold Italics"/>
              </a:rPr>
              <a:t>'COMPUTER VIRUS'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0" y="-3810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12892746" y="2177349"/>
            <a:ext cx="5015633" cy="3337676"/>
          </a:xfrm>
          <a:custGeom>
            <a:avLst/>
            <a:gdLst/>
            <a:ahLst/>
            <a:cxnLst/>
            <a:rect l="l" t="t" r="r" b="b"/>
            <a:pathLst>
              <a:path w="5015633" h="3337676">
                <a:moveTo>
                  <a:pt x="0" y="0"/>
                </a:moveTo>
                <a:lnTo>
                  <a:pt x="5015633" y="0"/>
                </a:lnTo>
                <a:lnTo>
                  <a:pt x="5015633" y="3337675"/>
                </a:lnTo>
                <a:lnTo>
                  <a:pt x="0" y="3337675"/>
                </a:lnTo>
                <a:lnTo>
                  <a:pt x="0" y="0"/>
                </a:lnTo>
                <a:close/>
              </a:path>
            </a:pathLst>
          </a:custGeom>
          <a:blipFill>
            <a:blip r:embed="rId8">
              <a:alphaModFix amt="78000"/>
            </a:blip>
            <a:stretch>
              <a:fillRect/>
            </a:stretch>
          </a:blipFill>
        </p:spPr>
      </p:sp>
      <p:sp>
        <p:nvSpPr>
          <p:cNvPr id="6" name="TextBox 6"/>
          <p:cNvSpPr txBox="1"/>
          <p:nvPr/>
        </p:nvSpPr>
        <p:spPr>
          <a:xfrm>
            <a:off x="1028700" y="1980699"/>
            <a:ext cx="9715500" cy="846386"/>
          </a:xfrm>
          <a:prstGeom prst="rect">
            <a:avLst/>
          </a:prstGeom>
        </p:spPr>
        <p:txBody>
          <a:bodyPr wrap="square" lIns="0" tIns="0" rIns="0" bIns="0" rtlCol="0" anchor="t">
            <a:spAutoFit/>
          </a:bodyPr>
          <a:lstStyle/>
          <a:p>
            <a:pPr algn="ctr">
              <a:lnSpc>
                <a:spcPts val="6568"/>
              </a:lnSpc>
              <a:spcBef>
                <a:spcPct val="0"/>
              </a:spcBef>
            </a:pPr>
            <a:r>
              <a:rPr lang="en-US" sz="4691" u="sng" dirty="0">
                <a:solidFill>
                  <a:srgbClr val="7ED957"/>
                </a:solidFill>
                <a:latin typeface="Canva Sans Bold"/>
              </a:rPr>
              <a:t>WHAT IS COMPUTER VIRUS </a:t>
            </a:r>
            <a:r>
              <a:rPr lang="en-US" sz="4691" u="sng" dirty="0" smtClean="0">
                <a:solidFill>
                  <a:srgbClr val="7ED957"/>
                </a:solidFill>
                <a:latin typeface="Canva Sans Bold"/>
              </a:rPr>
              <a:t>?-&gt;</a:t>
            </a:r>
            <a:endParaRPr lang="en-US" sz="4691" u="sng" dirty="0">
              <a:solidFill>
                <a:srgbClr val="7ED957"/>
              </a:solidFill>
              <a:latin typeface="Canva Sans Bold"/>
            </a:endParaRPr>
          </a:p>
        </p:txBody>
      </p:sp>
      <p:sp>
        <p:nvSpPr>
          <p:cNvPr id="7" name="TextBox 7"/>
          <p:cNvSpPr txBox="1"/>
          <p:nvPr/>
        </p:nvSpPr>
        <p:spPr>
          <a:xfrm>
            <a:off x="661737" y="5769693"/>
            <a:ext cx="17505947" cy="3699160"/>
          </a:xfrm>
          <a:prstGeom prst="rect">
            <a:avLst/>
          </a:prstGeom>
        </p:spPr>
        <p:txBody>
          <a:bodyPr lIns="0" tIns="0" rIns="0" bIns="0" rtlCol="0" anchor="t">
            <a:spAutoFit/>
          </a:bodyPr>
          <a:lstStyle/>
          <a:p>
            <a:pPr algn="just">
              <a:lnSpc>
                <a:spcPts val="5928"/>
              </a:lnSpc>
              <a:spcBef>
                <a:spcPct val="0"/>
              </a:spcBef>
            </a:pPr>
            <a:r>
              <a:rPr lang="en-US" sz="4234">
                <a:solidFill>
                  <a:srgbClr val="7ED957"/>
                </a:solidFill>
                <a:latin typeface="Canva Sans"/>
              </a:rPr>
              <a:t>A computer virus is a type of malware that attaches itself to other programs, self-replicates, and spreads from one computer to another. When a virus infects a computer, it makes copies of itself and attaches to other files or documents. It then modifies those files and continues to spread.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t="7865" b="7865"/>
          <a:stretch>
            <a:fillRect/>
          </a:stretch>
        </p:blipFill>
        <p:spPr>
          <a:xfrm>
            <a:off x="4119" y="-26670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4">
              <a:alphaModFix amt="6999"/>
              <a:extLst>
                <a:ext uri="{96DAC541-7B7A-43D3-8B79-37D633B846F1}">
                  <asvg:svgBlip xmlns="" xmlns:asvg="http://schemas.microsoft.com/office/drawing/2016/SVG/main" r:embed="rId5"/>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6">
              <a:alphaModFix amt="6999"/>
              <a:extLst>
                <a:ext uri="{96DAC541-7B7A-43D3-8B79-37D633B846F1}">
                  <asvg:svgBlip xmlns="" xmlns:asvg="http://schemas.microsoft.com/office/drawing/2016/SVG/main" r:embed="rId7"/>
                </a:ext>
              </a:extLst>
            </a:blip>
            <a:stretch>
              <a:fillRect/>
            </a:stretch>
          </a:blipFill>
        </p:spPr>
      </p:sp>
      <p:sp>
        <p:nvSpPr>
          <p:cNvPr id="5" name="Freeform 5"/>
          <p:cNvSpPr/>
          <p:nvPr/>
        </p:nvSpPr>
        <p:spPr>
          <a:xfrm>
            <a:off x="193373" y="107708"/>
            <a:ext cx="3576668" cy="1841984"/>
          </a:xfrm>
          <a:custGeom>
            <a:avLst/>
            <a:gdLst/>
            <a:ahLst/>
            <a:cxnLst/>
            <a:rect l="l" t="t" r="r" b="b"/>
            <a:pathLst>
              <a:path w="3576668" h="1841984">
                <a:moveTo>
                  <a:pt x="0" y="0"/>
                </a:moveTo>
                <a:lnTo>
                  <a:pt x="3576667" y="0"/>
                </a:lnTo>
                <a:lnTo>
                  <a:pt x="3576667" y="1841984"/>
                </a:lnTo>
                <a:lnTo>
                  <a:pt x="0" y="1841984"/>
                </a:lnTo>
                <a:lnTo>
                  <a:pt x="0" y="0"/>
                </a:lnTo>
                <a:close/>
              </a:path>
            </a:pathLst>
          </a:custGeom>
          <a:blipFill>
            <a:blip r:embed="rId8">
              <a:alphaModFix amt="40000"/>
              <a:extLst>
                <a:ext uri="{96DAC541-7B7A-43D3-8B79-37D633B846F1}">
                  <asvg:svgBlip xmlns="" xmlns:asvg="http://schemas.microsoft.com/office/drawing/2016/SVG/main" r:embed="rId9"/>
                </a:ext>
              </a:extLst>
            </a:blip>
            <a:stretch>
              <a:fillRect/>
            </a:stretch>
          </a:blipFill>
        </p:spPr>
      </p:sp>
      <p:sp>
        <p:nvSpPr>
          <p:cNvPr id="6" name="TextBox 6"/>
          <p:cNvSpPr txBox="1"/>
          <p:nvPr/>
        </p:nvSpPr>
        <p:spPr>
          <a:xfrm>
            <a:off x="-107417" y="731041"/>
            <a:ext cx="3576668" cy="538167"/>
          </a:xfrm>
          <a:prstGeom prst="rect">
            <a:avLst/>
          </a:prstGeom>
        </p:spPr>
        <p:txBody>
          <a:bodyPr lIns="0" tIns="0" rIns="0" bIns="0" rtlCol="0" anchor="t">
            <a:spAutoFit/>
          </a:bodyPr>
          <a:lstStyle/>
          <a:p>
            <a:pPr algn="ctr">
              <a:lnSpc>
                <a:spcPts val="4462"/>
              </a:lnSpc>
              <a:spcBef>
                <a:spcPct val="0"/>
              </a:spcBef>
            </a:pPr>
            <a:r>
              <a:rPr lang="en-US" sz="3187" u="sng">
                <a:solidFill>
                  <a:srgbClr val="FFFFFF"/>
                </a:solidFill>
                <a:latin typeface="Canva Sans Bold Italics"/>
              </a:rPr>
              <a:t>VIRUS TYPES</a:t>
            </a:r>
          </a:p>
        </p:txBody>
      </p:sp>
      <p:sp>
        <p:nvSpPr>
          <p:cNvPr id="7" name="TextBox 7"/>
          <p:cNvSpPr txBox="1"/>
          <p:nvPr/>
        </p:nvSpPr>
        <p:spPr>
          <a:xfrm>
            <a:off x="3902172" y="731041"/>
            <a:ext cx="10975777" cy="538167"/>
          </a:xfrm>
          <a:prstGeom prst="rect">
            <a:avLst/>
          </a:prstGeom>
        </p:spPr>
        <p:txBody>
          <a:bodyPr lIns="0" tIns="0" rIns="0" bIns="0" rtlCol="0" anchor="t">
            <a:spAutoFit/>
          </a:bodyPr>
          <a:lstStyle/>
          <a:p>
            <a:pPr algn="ctr">
              <a:lnSpc>
                <a:spcPts val="4462"/>
              </a:lnSpc>
              <a:spcBef>
                <a:spcPct val="0"/>
              </a:spcBef>
            </a:pPr>
            <a:r>
              <a:rPr lang="en-US" sz="3187">
                <a:solidFill>
                  <a:srgbClr val="7ED957"/>
                </a:solidFill>
                <a:latin typeface="Canva Sans Bold"/>
              </a:rPr>
              <a:t>The nine major categories for viruses on computers are:</a:t>
            </a:r>
          </a:p>
        </p:txBody>
      </p:sp>
      <p:sp>
        <p:nvSpPr>
          <p:cNvPr id="8" name="TextBox 8"/>
          <p:cNvSpPr txBox="1"/>
          <p:nvPr/>
        </p:nvSpPr>
        <p:spPr>
          <a:xfrm>
            <a:off x="3521549" y="1902067"/>
            <a:ext cx="3218447" cy="389577"/>
          </a:xfrm>
          <a:prstGeom prst="rect">
            <a:avLst/>
          </a:prstGeom>
        </p:spPr>
        <p:txBody>
          <a:bodyPr lIns="0" tIns="0" rIns="0" bIns="0" rtlCol="0" anchor="t">
            <a:spAutoFit/>
          </a:bodyPr>
          <a:lstStyle/>
          <a:p>
            <a:pPr marL="493837" lvl="1" indent="-246919" algn="ctr">
              <a:lnSpc>
                <a:spcPts val="3202"/>
              </a:lnSpc>
              <a:buFont typeface="Arial"/>
              <a:buChar char="•"/>
            </a:pPr>
            <a:r>
              <a:rPr lang="en-US" sz="2287">
                <a:solidFill>
                  <a:srgbClr val="7ED957"/>
                </a:solidFill>
                <a:latin typeface="Canva Sans"/>
              </a:rPr>
              <a:t>Boot Sector Virus </a:t>
            </a:r>
          </a:p>
        </p:txBody>
      </p:sp>
      <p:sp>
        <p:nvSpPr>
          <p:cNvPr id="9" name="TextBox 9"/>
          <p:cNvSpPr txBox="1"/>
          <p:nvPr/>
        </p:nvSpPr>
        <p:spPr>
          <a:xfrm>
            <a:off x="3500066" y="2700140"/>
            <a:ext cx="3469251" cy="389577"/>
          </a:xfrm>
          <a:prstGeom prst="rect">
            <a:avLst/>
          </a:prstGeom>
        </p:spPr>
        <p:txBody>
          <a:bodyPr lIns="0" tIns="0" rIns="0" bIns="0" rtlCol="0" anchor="t">
            <a:spAutoFit/>
          </a:bodyPr>
          <a:lstStyle/>
          <a:p>
            <a:pPr marL="493837" lvl="1" indent="-246919" algn="ctr">
              <a:lnSpc>
                <a:spcPts val="3202"/>
              </a:lnSpc>
              <a:buFont typeface="Arial"/>
              <a:buChar char="•"/>
            </a:pPr>
            <a:r>
              <a:rPr lang="en-US" sz="2287">
                <a:solidFill>
                  <a:srgbClr val="7ED957"/>
                </a:solidFill>
                <a:latin typeface="Canva Sans"/>
              </a:rPr>
              <a:t>Web Scripting Virus </a:t>
            </a:r>
          </a:p>
        </p:txBody>
      </p:sp>
      <p:sp>
        <p:nvSpPr>
          <p:cNvPr id="10" name="TextBox 10"/>
          <p:cNvSpPr txBox="1"/>
          <p:nvPr/>
        </p:nvSpPr>
        <p:spPr>
          <a:xfrm>
            <a:off x="3509591" y="3545832"/>
            <a:ext cx="3230404" cy="410369"/>
          </a:xfrm>
          <a:prstGeom prst="rect">
            <a:avLst/>
          </a:prstGeom>
        </p:spPr>
        <p:txBody>
          <a:bodyPr wrap="square" lIns="0" tIns="0" rIns="0" bIns="0" rtlCol="0" anchor="t">
            <a:spAutoFit/>
          </a:bodyPr>
          <a:lstStyle/>
          <a:p>
            <a:pPr marL="493837" lvl="1" indent="-246919" algn="ctr">
              <a:lnSpc>
                <a:spcPts val="3202"/>
              </a:lnSpc>
              <a:buFont typeface="Arial"/>
              <a:buChar char="•"/>
            </a:pPr>
            <a:r>
              <a:rPr lang="en-US" sz="2287" dirty="0">
                <a:solidFill>
                  <a:srgbClr val="7ED957"/>
                </a:solidFill>
                <a:latin typeface="Canva Sans"/>
              </a:rPr>
              <a:t>Browser Hijacker</a:t>
            </a:r>
          </a:p>
        </p:txBody>
      </p:sp>
      <p:sp>
        <p:nvSpPr>
          <p:cNvPr id="11" name="TextBox 11"/>
          <p:cNvSpPr txBox="1"/>
          <p:nvPr/>
        </p:nvSpPr>
        <p:spPr>
          <a:xfrm>
            <a:off x="3352800" y="4514559"/>
            <a:ext cx="3227263" cy="410369"/>
          </a:xfrm>
          <a:prstGeom prst="rect">
            <a:avLst/>
          </a:prstGeom>
        </p:spPr>
        <p:txBody>
          <a:bodyPr wrap="square" lIns="0" tIns="0" rIns="0" bIns="0" rtlCol="0" anchor="t">
            <a:spAutoFit/>
          </a:bodyPr>
          <a:lstStyle/>
          <a:p>
            <a:pPr marL="493837" lvl="1" indent="-246919" algn="ctr">
              <a:lnSpc>
                <a:spcPts val="3202"/>
              </a:lnSpc>
              <a:buFont typeface="Arial"/>
              <a:buChar char="•"/>
            </a:pPr>
            <a:r>
              <a:rPr lang="en-US" sz="2287" dirty="0">
                <a:solidFill>
                  <a:srgbClr val="7ED957"/>
                </a:solidFill>
                <a:latin typeface="Canva Sans"/>
              </a:rPr>
              <a:t>Resident Virus</a:t>
            </a:r>
          </a:p>
        </p:txBody>
      </p:sp>
      <p:sp>
        <p:nvSpPr>
          <p:cNvPr id="12" name="TextBox 12"/>
          <p:cNvSpPr txBox="1"/>
          <p:nvPr/>
        </p:nvSpPr>
        <p:spPr>
          <a:xfrm>
            <a:off x="3521549" y="5483286"/>
            <a:ext cx="3447768" cy="410369"/>
          </a:xfrm>
          <a:prstGeom prst="rect">
            <a:avLst/>
          </a:prstGeom>
        </p:spPr>
        <p:txBody>
          <a:bodyPr wrap="square" lIns="0" tIns="0" rIns="0" bIns="0" rtlCol="0" anchor="t">
            <a:spAutoFit/>
          </a:bodyPr>
          <a:lstStyle/>
          <a:p>
            <a:pPr marL="493837" lvl="1" indent="-246919" algn="ctr">
              <a:lnSpc>
                <a:spcPts val="3202"/>
              </a:lnSpc>
              <a:buFont typeface="Arial"/>
              <a:buChar char="•"/>
            </a:pPr>
            <a:r>
              <a:rPr lang="en-US" sz="2287" dirty="0">
                <a:solidFill>
                  <a:srgbClr val="7ED957"/>
                </a:solidFill>
                <a:latin typeface="Canva Sans"/>
              </a:rPr>
              <a:t>Direct Action Virus</a:t>
            </a:r>
          </a:p>
        </p:txBody>
      </p:sp>
      <p:sp>
        <p:nvSpPr>
          <p:cNvPr id="13" name="TextBox 13"/>
          <p:cNvSpPr txBox="1"/>
          <p:nvPr/>
        </p:nvSpPr>
        <p:spPr>
          <a:xfrm>
            <a:off x="3469251" y="6501513"/>
            <a:ext cx="3617349" cy="410369"/>
          </a:xfrm>
          <a:prstGeom prst="rect">
            <a:avLst/>
          </a:prstGeom>
        </p:spPr>
        <p:txBody>
          <a:bodyPr wrap="square" lIns="0" tIns="0" rIns="0" bIns="0" rtlCol="0" anchor="t">
            <a:spAutoFit/>
          </a:bodyPr>
          <a:lstStyle/>
          <a:p>
            <a:pPr marL="493837" lvl="1" indent="-246919" algn="ctr">
              <a:lnSpc>
                <a:spcPts val="3202"/>
              </a:lnSpc>
              <a:buFont typeface="Arial"/>
              <a:buChar char="•"/>
            </a:pPr>
            <a:r>
              <a:rPr lang="en-US" sz="2287" dirty="0">
                <a:solidFill>
                  <a:srgbClr val="7ED957"/>
                </a:solidFill>
                <a:latin typeface="Canva Sans"/>
              </a:rPr>
              <a:t>Polymorphic Virus</a:t>
            </a:r>
          </a:p>
        </p:txBody>
      </p:sp>
      <p:sp>
        <p:nvSpPr>
          <p:cNvPr id="14" name="TextBox 14"/>
          <p:cNvSpPr txBox="1"/>
          <p:nvPr/>
        </p:nvSpPr>
        <p:spPr>
          <a:xfrm>
            <a:off x="3276601" y="7472114"/>
            <a:ext cx="3962400" cy="410369"/>
          </a:xfrm>
          <a:prstGeom prst="rect">
            <a:avLst/>
          </a:prstGeom>
        </p:spPr>
        <p:txBody>
          <a:bodyPr wrap="square" lIns="0" tIns="0" rIns="0" bIns="0" rtlCol="0" anchor="t">
            <a:spAutoFit/>
          </a:bodyPr>
          <a:lstStyle/>
          <a:p>
            <a:pPr marL="493837" lvl="1" indent="-246919" algn="ctr">
              <a:lnSpc>
                <a:spcPts val="3202"/>
              </a:lnSpc>
              <a:buFont typeface="Arial"/>
              <a:buChar char="•"/>
            </a:pPr>
            <a:r>
              <a:rPr lang="en-US" sz="2287" dirty="0">
                <a:solidFill>
                  <a:srgbClr val="7ED957"/>
                </a:solidFill>
                <a:latin typeface="Canva Sans"/>
              </a:rPr>
              <a:t>File Infector Virus</a:t>
            </a:r>
          </a:p>
        </p:txBody>
      </p:sp>
      <p:sp>
        <p:nvSpPr>
          <p:cNvPr id="15" name="TextBox 15"/>
          <p:cNvSpPr txBox="1"/>
          <p:nvPr/>
        </p:nvSpPr>
        <p:spPr>
          <a:xfrm>
            <a:off x="3469251" y="8423666"/>
            <a:ext cx="3500066" cy="410369"/>
          </a:xfrm>
          <a:prstGeom prst="rect">
            <a:avLst/>
          </a:prstGeom>
        </p:spPr>
        <p:txBody>
          <a:bodyPr wrap="square" lIns="0" tIns="0" rIns="0" bIns="0" rtlCol="0" anchor="t">
            <a:spAutoFit/>
          </a:bodyPr>
          <a:lstStyle/>
          <a:p>
            <a:pPr marL="493837" lvl="1" indent="-246919" algn="ctr">
              <a:lnSpc>
                <a:spcPts val="3202"/>
              </a:lnSpc>
              <a:buFont typeface="Arial"/>
              <a:buChar char="•"/>
            </a:pPr>
            <a:r>
              <a:rPr lang="en-US" sz="2287" dirty="0">
                <a:solidFill>
                  <a:srgbClr val="7ED957"/>
                </a:solidFill>
                <a:latin typeface="Canva Sans"/>
              </a:rPr>
              <a:t>Multipartite Virus</a:t>
            </a:r>
          </a:p>
        </p:txBody>
      </p:sp>
      <p:sp>
        <p:nvSpPr>
          <p:cNvPr id="16" name="TextBox 16"/>
          <p:cNvSpPr txBox="1"/>
          <p:nvPr/>
        </p:nvSpPr>
        <p:spPr>
          <a:xfrm>
            <a:off x="2895600" y="9279967"/>
            <a:ext cx="3844395" cy="410369"/>
          </a:xfrm>
          <a:prstGeom prst="rect">
            <a:avLst/>
          </a:prstGeom>
        </p:spPr>
        <p:txBody>
          <a:bodyPr wrap="square" lIns="0" tIns="0" rIns="0" bIns="0" rtlCol="0" anchor="t">
            <a:spAutoFit/>
          </a:bodyPr>
          <a:lstStyle/>
          <a:p>
            <a:pPr marL="493837" lvl="1" indent="-246919" algn="ctr">
              <a:lnSpc>
                <a:spcPts val="3202"/>
              </a:lnSpc>
              <a:buFont typeface="Arial"/>
              <a:buChar char="•"/>
            </a:pPr>
            <a:r>
              <a:rPr lang="en-US" sz="2287" dirty="0">
                <a:solidFill>
                  <a:srgbClr val="7ED957"/>
                </a:solidFill>
                <a:latin typeface="Canva Sans"/>
              </a:rPr>
              <a:t>Macro Virus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65" b="7865"/>
          <a:stretch>
            <a:fillRect/>
          </a:stretch>
        </p:blipFill>
        <p:spPr>
          <a:xfrm>
            <a:off x="-4119" y="0"/>
            <a:ext cx="18288000" cy="10287000"/>
          </a:xfrm>
          <a:prstGeom prst="rect">
            <a:avLst/>
          </a:prstGeom>
        </p:spPr>
      </p:pic>
      <p:sp>
        <p:nvSpPr>
          <p:cNvPr id="3" name="Freeform 3"/>
          <p:cNvSpPr/>
          <p:nvPr/>
        </p:nvSpPr>
        <p:spPr>
          <a:xfrm>
            <a:off x="15010081" y="315677"/>
            <a:ext cx="2898297" cy="2774040"/>
          </a:xfrm>
          <a:custGeom>
            <a:avLst/>
            <a:gdLst/>
            <a:ahLst/>
            <a:cxnLst/>
            <a:rect l="l" t="t" r="r" b="b"/>
            <a:pathLst>
              <a:path w="2898297" h="2774040">
                <a:moveTo>
                  <a:pt x="0" y="0"/>
                </a:moveTo>
                <a:lnTo>
                  <a:pt x="2898298" y="0"/>
                </a:lnTo>
                <a:lnTo>
                  <a:pt x="2898298" y="2774040"/>
                </a:lnTo>
                <a:lnTo>
                  <a:pt x="0" y="2774040"/>
                </a:lnTo>
                <a:lnTo>
                  <a:pt x="0" y="0"/>
                </a:lnTo>
                <a:close/>
              </a:path>
            </a:pathLst>
          </a:custGeom>
          <a:blipFill>
            <a:blip r:embed="rId3">
              <a:alphaModFix amt="6999"/>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771244" y="6747869"/>
            <a:ext cx="5505900" cy="3223454"/>
          </a:xfrm>
          <a:custGeom>
            <a:avLst/>
            <a:gdLst/>
            <a:ahLst/>
            <a:cxnLst/>
            <a:rect l="l" t="t" r="r" b="b"/>
            <a:pathLst>
              <a:path w="5505900" h="3223454">
                <a:moveTo>
                  <a:pt x="0" y="0"/>
                </a:moveTo>
                <a:lnTo>
                  <a:pt x="5505901" y="0"/>
                </a:lnTo>
                <a:lnTo>
                  <a:pt x="5505901" y="3223454"/>
                </a:lnTo>
                <a:lnTo>
                  <a:pt x="0" y="3223454"/>
                </a:lnTo>
                <a:lnTo>
                  <a:pt x="0" y="0"/>
                </a:lnTo>
                <a:close/>
              </a:path>
            </a:pathLst>
          </a:custGeom>
          <a:blipFill>
            <a:blip r:embed="rId5">
              <a:alphaModFix amt="6999"/>
              <a:extLst>
                <a:ext uri="{96DAC541-7B7A-43D3-8B79-37D633B846F1}">
                  <asvg:svgBlip xmlns="" xmlns:asvg="http://schemas.microsoft.com/office/drawing/2016/SVG/main" r:embed="rId6"/>
                </a:ext>
              </a:extLst>
            </a:blip>
            <a:stretch>
              <a:fillRect/>
            </a:stretch>
          </a:blipFill>
        </p:spPr>
      </p:sp>
      <p:sp>
        <p:nvSpPr>
          <p:cNvPr id="5" name="Freeform 5"/>
          <p:cNvSpPr/>
          <p:nvPr/>
        </p:nvSpPr>
        <p:spPr>
          <a:xfrm>
            <a:off x="193373" y="438577"/>
            <a:ext cx="2054798" cy="1058221"/>
          </a:xfrm>
          <a:custGeom>
            <a:avLst/>
            <a:gdLst/>
            <a:ahLst/>
            <a:cxnLst/>
            <a:rect l="l" t="t" r="r" b="b"/>
            <a:pathLst>
              <a:path w="2054798" h="1058221">
                <a:moveTo>
                  <a:pt x="0" y="0"/>
                </a:moveTo>
                <a:lnTo>
                  <a:pt x="2054797" y="0"/>
                </a:lnTo>
                <a:lnTo>
                  <a:pt x="2054797" y="1058220"/>
                </a:lnTo>
                <a:lnTo>
                  <a:pt x="0" y="1058220"/>
                </a:lnTo>
                <a:lnTo>
                  <a:pt x="0" y="0"/>
                </a:lnTo>
                <a:close/>
              </a:path>
            </a:pathLst>
          </a:custGeom>
          <a:blipFill>
            <a:blip r:embed="rId7">
              <a:alphaModFix amt="36000"/>
              <a:extLst>
                <a:ext uri="{96DAC541-7B7A-43D3-8B79-37D633B846F1}">
                  <asvg:svgBlip xmlns="" xmlns:asvg="http://schemas.microsoft.com/office/drawing/2016/SVG/main" r:embed="rId8"/>
                </a:ext>
              </a:extLst>
            </a:blip>
            <a:stretch>
              <a:fillRect/>
            </a:stretch>
          </a:blipFill>
        </p:spPr>
      </p:sp>
      <p:grpSp>
        <p:nvGrpSpPr>
          <p:cNvPr id="6" name="Group 6"/>
          <p:cNvGrpSpPr>
            <a:grpSpLocks noChangeAspect="1"/>
          </p:cNvGrpSpPr>
          <p:nvPr/>
        </p:nvGrpSpPr>
        <p:grpSpPr>
          <a:xfrm>
            <a:off x="1076558" y="1914999"/>
            <a:ext cx="535942" cy="440950"/>
            <a:chOff x="0" y="0"/>
            <a:chExt cx="6184570" cy="5088399"/>
          </a:xfrm>
        </p:grpSpPr>
        <p:sp>
          <p:nvSpPr>
            <p:cNvPr id="7" name="Freeform 7"/>
            <p:cNvSpPr/>
            <p:nvPr/>
          </p:nvSpPr>
          <p:spPr>
            <a:xfrm>
              <a:off x="0" y="0"/>
              <a:ext cx="6184570" cy="5088399"/>
            </a:xfrm>
            <a:custGeom>
              <a:avLst/>
              <a:gdLst/>
              <a:ahLst/>
              <a:cxnLst/>
              <a:rect l="l" t="t" r="r" b="b"/>
              <a:pathLst>
                <a:path w="6184570" h="5088399">
                  <a:moveTo>
                    <a:pt x="2750917" y="2544200"/>
                  </a:moveTo>
                  <a:lnTo>
                    <a:pt x="0" y="5088399"/>
                  </a:lnTo>
                  <a:lnTo>
                    <a:pt x="3433653" y="5088399"/>
                  </a:lnTo>
                  <a:lnTo>
                    <a:pt x="6184570" y="2544200"/>
                  </a:lnTo>
                  <a:lnTo>
                    <a:pt x="3433653" y="0"/>
                  </a:lnTo>
                  <a:lnTo>
                    <a:pt x="0" y="0"/>
                  </a:lnTo>
                  <a:lnTo>
                    <a:pt x="2750917" y="2544200"/>
                  </a:lnTo>
                  <a:close/>
                </a:path>
              </a:pathLst>
            </a:custGeom>
            <a:solidFill>
              <a:srgbClr val="539BE0"/>
            </a:solidFill>
          </p:spPr>
        </p:sp>
        <p:sp>
          <p:nvSpPr>
            <p:cNvPr id="8" name="Freeform 8"/>
            <p:cNvSpPr/>
            <p:nvPr/>
          </p:nvSpPr>
          <p:spPr>
            <a:xfrm>
              <a:off x="0" y="0"/>
              <a:ext cx="6184570" cy="5088399"/>
            </a:xfrm>
            <a:custGeom>
              <a:avLst/>
              <a:gdLst/>
              <a:ahLst/>
              <a:cxnLst/>
              <a:rect l="l" t="t" r="r" b="b"/>
              <a:pathLst>
                <a:path w="6184570" h="5088399">
                  <a:moveTo>
                    <a:pt x="2750917" y="2544200"/>
                  </a:moveTo>
                  <a:lnTo>
                    <a:pt x="0" y="5088399"/>
                  </a:lnTo>
                  <a:lnTo>
                    <a:pt x="3433653" y="5088399"/>
                  </a:lnTo>
                  <a:lnTo>
                    <a:pt x="6184570" y="2544200"/>
                  </a:lnTo>
                  <a:lnTo>
                    <a:pt x="3433653" y="0"/>
                  </a:lnTo>
                  <a:lnTo>
                    <a:pt x="0" y="0"/>
                  </a:lnTo>
                  <a:lnTo>
                    <a:pt x="2750917" y="2544200"/>
                  </a:lnTo>
                  <a:close/>
                </a:path>
              </a:pathLst>
            </a:custGeom>
            <a:solidFill>
              <a:srgbClr val="000000">
                <a:alpha val="0"/>
              </a:srgbClr>
            </a:solidFill>
            <a:ln w="12700">
              <a:solidFill>
                <a:srgbClr val="000000"/>
              </a:solidFill>
            </a:ln>
          </p:spPr>
        </p:sp>
      </p:grpSp>
      <p:sp>
        <p:nvSpPr>
          <p:cNvPr id="9" name="TextBox 9"/>
          <p:cNvSpPr txBox="1"/>
          <p:nvPr/>
        </p:nvSpPr>
        <p:spPr>
          <a:xfrm>
            <a:off x="0" y="538040"/>
            <a:ext cx="13062014" cy="770421"/>
          </a:xfrm>
          <a:prstGeom prst="rect">
            <a:avLst/>
          </a:prstGeom>
        </p:spPr>
        <p:txBody>
          <a:bodyPr lIns="0" tIns="0" rIns="0" bIns="0" rtlCol="0" anchor="t">
            <a:spAutoFit/>
          </a:bodyPr>
          <a:lstStyle/>
          <a:p>
            <a:pPr algn="ctr">
              <a:lnSpc>
                <a:spcPts val="6360"/>
              </a:lnSpc>
              <a:spcBef>
                <a:spcPct val="0"/>
              </a:spcBef>
            </a:pPr>
            <a:r>
              <a:rPr lang="en-US" sz="4543" u="sng">
                <a:solidFill>
                  <a:srgbClr val="7ED957"/>
                </a:solidFill>
                <a:latin typeface="Canva Sans Bold Italics"/>
              </a:rPr>
              <a:t>How Do Viruses Spread?</a:t>
            </a:r>
          </a:p>
        </p:txBody>
      </p:sp>
      <p:sp>
        <p:nvSpPr>
          <p:cNvPr id="10" name="TextBox 10"/>
          <p:cNvSpPr txBox="1"/>
          <p:nvPr/>
        </p:nvSpPr>
        <p:spPr>
          <a:xfrm>
            <a:off x="1543050" y="1937324"/>
            <a:ext cx="15716250" cy="789627"/>
          </a:xfrm>
          <a:prstGeom prst="rect">
            <a:avLst/>
          </a:prstGeom>
        </p:spPr>
        <p:txBody>
          <a:bodyPr lIns="0" tIns="0" rIns="0" bIns="0" rtlCol="0" anchor="t">
            <a:spAutoFit/>
          </a:bodyPr>
          <a:lstStyle/>
          <a:p>
            <a:pPr algn="ctr">
              <a:lnSpc>
                <a:spcPts val="3202"/>
              </a:lnSpc>
              <a:spcBef>
                <a:spcPct val="0"/>
              </a:spcBef>
            </a:pPr>
            <a:r>
              <a:rPr lang="en-US" sz="2287">
                <a:solidFill>
                  <a:srgbClr val="7ED957"/>
                </a:solidFill>
                <a:latin typeface="Canva Sans Bold"/>
              </a:rPr>
              <a:t>Computer viruses spread through various channels, and being aware of these channels is essential to protect yourself and your organization from infection</a:t>
            </a:r>
          </a:p>
        </p:txBody>
      </p:sp>
      <p:sp>
        <p:nvSpPr>
          <p:cNvPr id="11" name="TextBox 11"/>
          <p:cNvSpPr txBox="1"/>
          <p:nvPr/>
        </p:nvSpPr>
        <p:spPr>
          <a:xfrm>
            <a:off x="2578356" y="3216234"/>
            <a:ext cx="7175243" cy="666849"/>
          </a:xfrm>
          <a:prstGeom prst="rect">
            <a:avLst/>
          </a:prstGeom>
        </p:spPr>
        <p:txBody>
          <a:bodyPr wrap="square" lIns="0" tIns="0" rIns="0" bIns="0" rtlCol="0" anchor="t">
            <a:spAutoFit/>
          </a:bodyPr>
          <a:lstStyle/>
          <a:p>
            <a:pPr marL="796090" lvl="1" indent="-398045" algn="ctr">
              <a:lnSpc>
                <a:spcPts val="5162"/>
              </a:lnSpc>
              <a:buFont typeface="Arial"/>
              <a:buChar char="•"/>
            </a:pPr>
            <a:r>
              <a:rPr lang="en-US" sz="3687" dirty="0">
                <a:solidFill>
                  <a:srgbClr val="7ED957"/>
                </a:solidFill>
                <a:latin typeface="Canva Sans"/>
              </a:rPr>
              <a:t>Email Attachments</a:t>
            </a:r>
          </a:p>
        </p:txBody>
      </p:sp>
      <p:sp>
        <p:nvSpPr>
          <p:cNvPr id="12" name="TextBox 12"/>
          <p:cNvSpPr txBox="1"/>
          <p:nvPr/>
        </p:nvSpPr>
        <p:spPr>
          <a:xfrm>
            <a:off x="1676400" y="4799804"/>
            <a:ext cx="9143999" cy="666849"/>
          </a:xfrm>
          <a:prstGeom prst="rect">
            <a:avLst/>
          </a:prstGeom>
        </p:spPr>
        <p:txBody>
          <a:bodyPr wrap="square" lIns="0" tIns="0" rIns="0" bIns="0" rtlCol="0" anchor="t">
            <a:spAutoFit/>
          </a:bodyPr>
          <a:lstStyle/>
          <a:p>
            <a:pPr marL="796090" lvl="1" indent="-398045" algn="ctr">
              <a:lnSpc>
                <a:spcPts val="5162"/>
              </a:lnSpc>
              <a:buFont typeface="Arial"/>
              <a:buChar char="•"/>
            </a:pPr>
            <a:r>
              <a:rPr lang="en-US" sz="3687" dirty="0">
                <a:solidFill>
                  <a:srgbClr val="7ED957"/>
                </a:solidFill>
                <a:latin typeface="Canva Sans"/>
              </a:rPr>
              <a:t>Internet Downloads</a:t>
            </a:r>
          </a:p>
        </p:txBody>
      </p:sp>
      <p:sp>
        <p:nvSpPr>
          <p:cNvPr id="13" name="TextBox 13"/>
          <p:cNvSpPr txBox="1"/>
          <p:nvPr/>
        </p:nvSpPr>
        <p:spPr>
          <a:xfrm>
            <a:off x="2197357" y="6254849"/>
            <a:ext cx="8699243" cy="666849"/>
          </a:xfrm>
          <a:prstGeom prst="rect">
            <a:avLst/>
          </a:prstGeom>
        </p:spPr>
        <p:txBody>
          <a:bodyPr wrap="square" lIns="0" tIns="0" rIns="0" bIns="0" rtlCol="0" anchor="t">
            <a:spAutoFit/>
          </a:bodyPr>
          <a:lstStyle/>
          <a:p>
            <a:pPr marL="796090" lvl="1" indent="-398045" algn="ctr">
              <a:lnSpc>
                <a:spcPts val="5162"/>
              </a:lnSpc>
              <a:buFont typeface="Arial"/>
              <a:buChar char="•"/>
            </a:pPr>
            <a:r>
              <a:rPr lang="en-US" sz="3687" dirty="0">
                <a:solidFill>
                  <a:srgbClr val="7ED957"/>
                </a:solidFill>
                <a:latin typeface="Canva Sans"/>
              </a:rPr>
              <a:t>File Sharing Networks</a:t>
            </a:r>
          </a:p>
        </p:txBody>
      </p:sp>
      <p:sp>
        <p:nvSpPr>
          <p:cNvPr id="14" name="TextBox 14"/>
          <p:cNvSpPr txBox="1"/>
          <p:nvPr/>
        </p:nvSpPr>
        <p:spPr>
          <a:xfrm>
            <a:off x="2121157" y="7713766"/>
            <a:ext cx="8089643" cy="666849"/>
          </a:xfrm>
          <a:prstGeom prst="rect">
            <a:avLst/>
          </a:prstGeom>
        </p:spPr>
        <p:txBody>
          <a:bodyPr wrap="square" lIns="0" tIns="0" rIns="0" bIns="0" rtlCol="0" anchor="t">
            <a:spAutoFit/>
          </a:bodyPr>
          <a:lstStyle/>
          <a:p>
            <a:pPr marL="796090" lvl="1" indent="-398045" algn="ctr">
              <a:lnSpc>
                <a:spcPts val="5162"/>
              </a:lnSpc>
              <a:buFont typeface="Arial"/>
              <a:buChar char="•"/>
            </a:pPr>
            <a:r>
              <a:rPr lang="en-US" sz="3687" dirty="0">
                <a:solidFill>
                  <a:srgbClr val="7ED957"/>
                </a:solidFill>
                <a:latin typeface="Canva Sans"/>
              </a:rPr>
              <a:t>Removable Media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1641</Words>
  <Application>Microsoft Office PowerPoint</Application>
  <PresentationFormat>Custom</PresentationFormat>
  <Paragraphs>191</Paragraphs>
  <Slides>19</Slides>
  <Notes>14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Canva Sans</vt:lpstr>
      <vt:lpstr>Cardo</vt:lpstr>
      <vt:lpstr>Canva Sans Bold</vt:lpstr>
      <vt:lpstr>Alice Bold Italics</vt:lpstr>
      <vt:lpstr>Canva Sans Bold Italics</vt:lpstr>
      <vt:lpstr>Canva Sans Italics</vt:lpstr>
      <vt:lpstr>Archivo Black</vt:lpstr>
      <vt:lpstr>Alegreya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GURU GHASIDAS UNIVERSITY KONI, BILASPUR</dc:title>
  <cp:lastModifiedBy>pc</cp:lastModifiedBy>
  <cp:revision>3</cp:revision>
  <dcterms:created xsi:type="dcterms:W3CDTF">2006-08-16T00:00:00Z</dcterms:created>
  <dcterms:modified xsi:type="dcterms:W3CDTF">2023-06-27T17:38:33Z</dcterms:modified>
  <dc:identifier>DAFmFnQO5Hs</dc:identifier>
</cp:coreProperties>
</file>